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tags/tag48.xml" ContentType="application/vnd.openxmlformats-officedocument.presentationml.tags+xml"/>
  <Override PartName="/ppt/notesSlides/notesSlide2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4.xml" ContentType="application/vnd.openxmlformats-officedocument.presentationml.tags+xml"/>
  <Override PartName="/ppt/notesSlides/notesSlide3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35.xml" ContentType="application/vnd.openxmlformats-officedocument.presentationml.notesSlide+xml"/>
  <Override PartName="/ppt/tags/tag59.xml" ContentType="application/vnd.openxmlformats-officedocument.presentationml.tags+xml"/>
  <Override PartName="/ppt/notesSlides/notesSlide36.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3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4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6"/>
  </p:notesMasterIdLst>
  <p:handoutMasterIdLst>
    <p:handoutMasterId r:id="rId57"/>
  </p:handoutMasterIdLst>
  <p:sldIdLst>
    <p:sldId id="302" r:id="rId2"/>
    <p:sldId id="266" r:id="rId3"/>
    <p:sldId id="309" r:id="rId4"/>
    <p:sldId id="306" r:id="rId5"/>
    <p:sldId id="307" r:id="rId6"/>
    <p:sldId id="310" r:id="rId7"/>
    <p:sldId id="263" r:id="rId8"/>
    <p:sldId id="312" r:id="rId9"/>
    <p:sldId id="311" r:id="rId10"/>
    <p:sldId id="265" r:id="rId11"/>
    <p:sldId id="313" r:id="rId12"/>
    <p:sldId id="287" r:id="rId13"/>
    <p:sldId id="292" r:id="rId14"/>
    <p:sldId id="268" r:id="rId15"/>
    <p:sldId id="269" r:id="rId16"/>
    <p:sldId id="270" r:id="rId17"/>
    <p:sldId id="271" r:id="rId18"/>
    <p:sldId id="316" r:id="rId19"/>
    <p:sldId id="272" r:id="rId20"/>
    <p:sldId id="317" r:id="rId21"/>
    <p:sldId id="314" r:id="rId22"/>
    <p:sldId id="274" r:id="rId23"/>
    <p:sldId id="315" r:id="rId24"/>
    <p:sldId id="275" r:id="rId25"/>
    <p:sldId id="276" r:id="rId26"/>
    <p:sldId id="299" r:id="rId27"/>
    <p:sldId id="294" r:id="rId28"/>
    <p:sldId id="295" r:id="rId29"/>
    <p:sldId id="296" r:id="rId30"/>
    <p:sldId id="297" r:id="rId31"/>
    <p:sldId id="344"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341" r:id="rId55"/>
  </p:sldIdLst>
  <p:sldSz cx="12192000" cy="6858000"/>
  <p:notesSz cx="7302500" cy="9588500"/>
  <p:custDataLst>
    <p:tags r:id="rId58"/>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88" autoAdjust="0"/>
    <p:restoredTop sz="90950" autoAdjust="0"/>
  </p:normalViewPr>
  <p:slideViewPr>
    <p:cSldViewPr>
      <p:cViewPr varScale="1">
        <p:scale>
          <a:sx n="61" d="100"/>
          <a:sy n="61" d="100"/>
        </p:scale>
        <p:origin x="248" y="15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Full joint probability table with 2^n entries</a:t>
            </a:r>
            <a:r>
              <a:rPr lang="en-US" baseline="0" dirty="0"/>
              <a:t> to a bunch of conditional probabilities.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a:t>
            </a:fld>
            <a:endParaRPr lang="en-US"/>
          </a:p>
        </p:txBody>
      </p:sp>
    </p:spTree>
    <p:extLst>
      <p:ext uri="{BB962C8B-B14F-4D97-AF65-F5344CB8AC3E}">
        <p14:creationId xmlns:p14="http://schemas.microsoft.com/office/powerpoint/2010/main" val="197872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latin typeface="Calibri"/>
                <a:cs typeface="Calibri"/>
              </a:rPr>
              <a:t>Conditional Independence is going to be key in everything we do</a:t>
            </a:r>
            <a:r>
              <a:rPr lang="en-US" baseline="0" dirty="0">
                <a:latin typeface="Calibri"/>
                <a:cs typeface="Calibri"/>
              </a:rPr>
              <a:t>, via the chain rules.</a:t>
            </a:r>
            <a:r>
              <a:rPr lang="en-US" dirty="0">
                <a:latin typeface="Calibri"/>
                <a:cs typeface="Calibri"/>
              </a:rPr>
              <a:t>  We pick an ordering of variables.</a:t>
            </a:r>
            <a:r>
              <a:rPr lang="en-US" baseline="0" dirty="0">
                <a:latin typeface="Calibri"/>
                <a:cs typeface="Calibri"/>
              </a:rPr>
              <a:t>  There are N! ways of doing this ordering.</a:t>
            </a:r>
          </a:p>
          <a:p>
            <a:r>
              <a:rPr lang="en-US" baseline="0" dirty="0">
                <a:latin typeface="Calibri"/>
                <a:cs typeface="Calibri"/>
              </a:rPr>
              <a:t>Let’s look at the chain rule for Traffic, Rain, Umbrella.  This is with no </a:t>
            </a:r>
            <a:r>
              <a:rPr lang="en-US" dirty="0">
                <a:latin typeface="Calibri"/>
                <a:cs typeface="Calibri"/>
              </a:rPr>
              <a:t>Independence </a:t>
            </a:r>
            <a:r>
              <a:rPr lang="en-US" baseline="0" dirty="0">
                <a:latin typeface="Calibri"/>
                <a:cs typeface="Calibri"/>
              </a:rPr>
              <a:t>assumptions whatsoever.  This is always true.   But if we’re willing to assume that traffic and umbrellas are independent given rain (T_||_U | R) then we can cross out the given traffic.</a:t>
            </a:r>
          </a:p>
          <a:p>
            <a:r>
              <a:rPr lang="en-US" baseline="0" dirty="0">
                <a:latin typeface="Calibri"/>
                <a:cs typeface="Calibri"/>
              </a:rPr>
              <a:t>Why is this interesting?  The size of the distributions are very different.  </a:t>
            </a:r>
          </a:p>
          <a:p>
            <a:r>
              <a:rPr lang="en-US" baseline="0" dirty="0">
                <a:latin typeface="Calibri"/>
                <a:cs typeface="Calibri"/>
              </a:rPr>
              <a:t>If you have y|x1</a:t>
            </a:r>
            <a:r>
              <a:rPr lang="mr-IN" baseline="0" dirty="0">
                <a:latin typeface="Calibri"/>
                <a:cs typeface="Calibri"/>
              </a:rPr>
              <a:t>…</a:t>
            </a:r>
            <a:r>
              <a:rPr lang="en-US" baseline="0" dirty="0" err="1">
                <a:latin typeface="Calibri"/>
                <a:cs typeface="Calibri"/>
              </a:rPr>
              <a:t>xk</a:t>
            </a:r>
            <a:r>
              <a:rPr lang="en-US" baseline="0" dirty="0">
                <a:latin typeface="Calibri"/>
                <a:cs typeface="Calibri"/>
              </a:rPr>
              <a:t>?  If we have binary variables, then we have 2^k rows in your distribution (or maybe 2^k*2, depending on how you’re writing the tables).  </a:t>
            </a:r>
          </a:p>
          <a:p>
            <a:r>
              <a:rPr lang="en-US" baseline="0" dirty="0">
                <a:latin typeface="Calibri"/>
                <a:cs typeface="Calibri"/>
              </a:rPr>
              <a:t>Also it gives us a way of trying to encode our beliefs about causal processes.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10</a:t>
            </a:fld>
            <a:endParaRPr lang="en-US"/>
          </a:p>
        </p:txBody>
      </p:sp>
    </p:spTree>
    <p:extLst>
      <p:ext uri="{BB962C8B-B14F-4D97-AF65-F5344CB8AC3E}">
        <p14:creationId xmlns:p14="http://schemas.microsoft.com/office/powerpoint/2010/main" val="1778633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Bayes</a:t>
            </a:r>
            <a:r>
              <a:rPr lang="en-US" baseline="0" dirty="0"/>
              <a:t> Nets give us a different way of thinking about probability distributions.  Instead of just a full joint table, we’re going to go to a more </a:t>
            </a:r>
            <a:r>
              <a:rPr lang="en-US" b="1" baseline="0" dirty="0"/>
              <a:t>compact representation </a:t>
            </a:r>
            <a:r>
              <a:rPr lang="en-US" baseline="0" dirty="0"/>
              <a:t>that directly encodes our independence assumptions and which give us a graphical way of representing the interaction of variables which makes the </a:t>
            </a:r>
            <a:r>
              <a:rPr lang="en-US" b="1" baseline="0" dirty="0"/>
              <a:t>structure</a:t>
            </a:r>
            <a:r>
              <a:rPr lang="en-US" baseline="0" dirty="0"/>
              <a:t> </a:t>
            </a:r>
            <a:r>
              <a:rPr lang="en-US" b="1" baseline="0" dirty="0"/>
              <a:t>of the problem </a:t>
            </a:r>
            <a:r>
              <a:rPr lang="en-US" baseline="0" dirty="0"/>
              <a:t>much more obvious.</a:t>
            </a:r>
            <a:endParaRPr lang="en-US"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11</a:t>
            </a:fld>
            <a:endParaRPr lang="en-US"/>
          </a:p>
        </p:txBody>
      </p:sp>
    </p:spTree>
    <p:extLst>
      <p:ext uri="{BB962C8B-B14F-4D97-AF65-F5344CB8AC3E}">
        <p14:creationId xmlns:p14="http://schemas.microsoft.com/office/powerpoint/2010/main" val="970797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Let’s build some intuition.</a:t>
            </a:r>
          </a:p>
          <a:p>
            <a:r>
              <a:rPr lang="en-US" dirty="0"/>
              <a:t>27 variables in</a:t>
            </a:r>
            <a:r>
              <a:rPr lang="en-US" baseline="0" dirty="0"/>
              <a:t> the insurance domain.  If they are binary then there are 12^27 which is approx. 134 million entries.  So it’s not going to be plausible to enumerate.</a:t>
            </a:r>
          </a:p>
          <a:p>
            <a:r>
              <a:rPr lang="en-US" baseline="0" dirty="0"/>
              <a:t>Let’s take a look at this structure.  There’s an arrow from socioeconomic status to extra car.  So whether you have an extra car in your household depends on your socio economic status.  </a:t>
            </a:r>
          </a:p>
          <a:p>
            <a:r>
              <a:rPr lang="en-US" baseline="0" dirty="0"/>
              <a:t>What about </a:t>
            </a:r>
            <a:r>
              <a:rPr lang="en-US" baseline="0" dirty="0" err="1"/>
              <a:t>anit</a:t>
            </a:r>
            <a:r>
              <a:rPr lang="en-US" baseline="0" dirty="0"/>
              <a:t>-theft?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12</a:t>
            </a:fld>
            <a:endParaRPr lang="en-US"/>
          </a:p>
        </p:txBody>
      </p:sp>
    </p:spTree>
    <p:extLst>
      <p:ext uri="{BB962C8B-B14F-4D97-AF65-F5344CB8AC3E}">
        <p14:creationId xmlns:p14="http://schemas.microsoft.com/office/powerpoint/2010/main" val="1946662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Here’s a trouble shooting model.  </a:t>
            </a:r>
          </a:p>
          <a:p>
            <a:r>
              <a:rPr lang="en-US" dirty="0"/>
              <a:t>Thing at the bottom are the effect</a:t>
            </a:r>
            <a:r>
              <a:rPr lang="en-US" baseline="0" dirty="0"/>
              <a:t>, things at the top are causes.  2^16 = </a:t>
            </a:r>
            <a:r>
              <a:rPr lang="en-US" baseline="0" dirty="0" err="1"/>
              <a:t>approx</a:t>
            </a:r>
            <a:r>
              <a:rPr lang="en-US" baseline="0" dirty="0"/>
              <a:t> 65k for the full joint instantiation.  Here we only care about the local interaction?</a:t>
            </a:r>
          </a:p>
          <a:p>
            <a:r>
              <a:rPr lang="en-US" baseline="0" dirty="0"/>
              <a:t>Where’s the most work in this?  Car wont start.  2^k for the k conditioning variables.   In this case 2^5=32.</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13</a:t>
            </a:fld>
            <a:endParaRPr lang="en-US"/>
          </a:p>
        </p:txBody>
      </p:sp>
    </p:spTree>
    <p:extLst>
      <p:ext uri="{BB962C8B-B14F-4D97-AF65-F5344CB8AC3E}">
        <p14:creationId xmlns:p14="http://schemas.microsoft.com/office/powerpoint/2010/main" val="1829966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If an arc is missing, we are assuming that it is conditionally independent of</a:t>
            </a:r>
            <a:r>
              <a:rPr lang="en-US" baseline="0" dirty="0"/>
              <a:t> the ones that it’s missing the arcs to. Intuitively we are encoding the direct interactions between variables. </a:t>
            </a:r>
          </a:p>
          <a:p>
            <a:r>
              <a:rPr lang="en-US" baseline="0" dirty="0"/>
              <a:t>We only condition on a node’s parents.</a:t>
            </a:r>
          </a:p>
          <a:p>
            <a:r>
              <a:rPr lang="en-US" baseline="0" dirty="0"/>
              <a:t>Here’s a BN for the cavity example.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14</a:t>
            </a:fld>
            <a:endParaRPr lang="en-US"/>
          </a:p>
        </p:txBody>
      </p:sp>
    </p:spTree>
    <p:extLst>
      <p:ext uri="{BB962C8B-B14F-4D97-AF65-F5344CB8AC3E}">
        <p14:creationId xmlns:p14="http://schemas.microsoft.com/office/powerpoint/2010/main" val="2145129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What does the BN look like for this?    No edges at all!!!</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15</a:t>
            </a:fld>
            <a:endParaRPr lang="en-US"/>
          </a:p>
        </p:txBody>
      </p:sp>
    </p:spTree>
    <p:extLst>
      <p:ext uri="{BB962C8B-B14F-4D97-AF65-F5344CB8AC3E}">
        <p14:creationId xmlns:p14="http://schemas.microsoft.com/office/powerpoint/2010/main" val="2088887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How about the traffic domain?</a:t>
            </a:r>
          </a:p>
          <a:p>
            <a:r>
              <a:rPr lang="en-US" dirty="0"/>
              <a:t>Both</a:t>
            </a:r>
            <a:r>
              <a:rPr lang="en-US" baseline="0" dirty="0"/>
              <a:t> of these will specify full joint distributions.  In one you just need to specify two marginal distributions, in the other, you need to specify the P(T|R) and the P(R) distributions.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16</a:t>
            </a:fld>
            <a:endParaRPr lang="en-US"/>
          </a:p>
        </p:txBody>
      </p:sp>
    </p:spTree>
    <p:extLst>
      <p:ext uri="{BB962C8B-B14F-4D97-AF65-F5344CB8AC3E}">
        <p14:creationId xmlns:p14="http://schemas.microsoft.com/office/powerpoint/2010/main" val="325188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a:t>
            </a:r>
          </a:p>
          <a:p>
            <a:r>
              <a:rPr lang="en-US" dirty="0"/>
              <a:t>R </a:t>
            </a:r>
            <a:r>
              <a:rPr lang="en-US" dirty="0">
                <a:sym typeface="Wingdings"/>
              </a:rPr>
              <a:t> T</a:t>
            </a:r>
          </a:p>
          <a:p>
            <a:r>
              <a:rPr lang="en-US" dirty="0">
                <a:sym typeface="Wingdings"/>
              </a:rPr>
              <a:t>L  R</a:t>
            </a:r>
          </a:p>
          <a:p>
            <a:r>
              <a:rPr lang="en-US" dirty="0">
                <a:sym typeface="Wingdings"/>
              </a:rPr>
              <a:t>R</a:t>
            </a:r>
            <a:r>
              <a:rPr lang="en-US" baseline="0" dirty="0">
                <a:sym typeface="Wingdings"/>
              </a:rPr>
              <a:t>  D</a:t>
            </a:r>
          </a:p>
          <a:p>
            <a:r>
              <a:rPr lang="en-US" baseline="0" dirty="0">
                <a:sym typeface="Wingdings"/>
              </a:rPr>
              <a:t>B  T</a:t>
            </a:r>
          </a:p>
          <a:p>
            <a:r>
              <a:rPr lang="en-US" baseline="0" dirty="0">
                <a:sym typeface="Wingdings"/>
              </a:rPr>
              <a:t>R  B</a:t>
            </a:r>
          </a:p>
          <a:p>
            <a:r>
              <a:rPr lang="en-US" baseline="0" dirty="0">
                <a:sym typeface="Wingdings"/>
              </a:rPr>
              <a:t>C</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17</a:t>
            </a:fld>
            <a:endParaRPr lang="en-US"/>
          </a:p>
        </p:txBody>
      </p:sp>
    </p:spTree>
    <p:extLst>
      <p:ext uri="{BB962C8B-B14F-4D97-AF65-F5344CB8AC3E}">
        <p14:creationId xmlns:p14="http://schemas.microsoft.com/office/powerpoint/2010/main" val="1253238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18</a:t>
            </a:fld>
            <a:endParaRPr lang="en-US"/>
          </a:p>
        </p:txBody>
      </p:sp>
    </p:spTree>
    <p:extLst>
      <p:ext uri="{BB962C8B-B14F-4D97-AF65-F5344CB8AC3E}">
        <p14:creationId xmlns:p14="http://schemas.microsoft.com/office/powerpoint/2010/main" val="1206324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a:t>
            </a:r>
          </a:p>
          <a:p>
            <a:r>
              <a:rPr lang="en-US" dirty="0"/>
              <a:t>B -&gt; A</a:t>
            </a:r>
          </a:p>
          <a:p>
            <a:r>
              <a:rPr lang="en-US" dirty="0"/>
              <a:t>A</a:t>
            </a:r>
            <a:r>
              <a:rPr lang="en-US" baseline="0" dirty="0"/>
              <a:t> -&gt; M</a:t>
            </a:r>
          </a:p>
          <a:p>
            <a:r>
              <a:rPr lang="en-US" baseline="0" dirty="0"/>
              <a:t>A -&gt; J</a:t>
            </a:r>
          </a:p>
          <a:p>
            <a:r>
              <a:rPr lang="en-US" dirty="0"/>
              <a:t>E -&gt; A</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19</a:t>
            </a:fld>
            <a:endParaRPr lang="en-US"/>
          </a:p>
        </p:txBody>
      </p:sp>
    </p:spTree>
    <p:extLst>
      <p:ext uri="{BB962C8B-B14F-4D97-AF65-F5344CB8AC3E}">
        <p14:creationId xmlns:p14="http://schemas.microsoft.com/office/powerpoint/2010/main" val="1160472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455613" y="719138"/>
            <a:ext cx="6391275" cy="3595687"/>
          </a:xfrm>
          <a:ln/>
        </p:spPr>
      </p:sp>
      <p:sp>
        <p:nvSpPr>
          <p:cNvPr id="3891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George Box: All models are wrong; some of them are useful</a:t>
            </a:r>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a:solidFill>
                  <a:schemeClr val="tx1"/>
                </a:solidFill>
                <a:latin typeface="Arial" charset="0"/>
                <a:ea typeface="ＭＳ Ｐゴシック" charset="0"/>
              </a:defRPr>
            </a:lvl1pPr>
            <a:lvl2pPr marL="742950" indent="-285750" defTabSz="965200" eaLnBrk="0" hangingPunct="0">
              <a:defRPr>
                <a:solidFill>
                  <a:schemeClr val="tx1"/>
                </a:solidFill>
                <a:latin typeface="Arial" charset="0"/>
                <a:ea typeface="ＭＳ Ｐゴシック" charset="0"/>
              </a:defRPr>
            </a:lvl2pPr>
            <a:lvl3pPr marL="1143000" indent="-228600" defTabSz="965200" eaLnBrk="0" hangingPunct="0">
              <a:defRPr>
                <a:solidFill>
                  <a:schemeClr val="tx1"/>
                </a:solidFill>
                <a:latin typeface="Arial" charset="0"/>
                <a:ea typeface="ＭＳ Ｐゴシック" charset="0"/>
              </a:defRPr>
            </a:lvl3pPr>
            <a:lvl4pPr marL="1600200" indent="-228600" defTabSz="965200" eaLnBrk="0" hangingPunct="0">
              <a:defRPr>
                <a:solidFill>
                  <a:schemeClr val="tx1"/>
                </a:solidFill>
                <a:latin typeface="Arial" charset="0"/>
                <a:ea typeface="ＭＳ Ｐゴシック" charset="0"/>
              </a:defRPr>
            </a:lvl4pPr>
            <a:lvl5pPr marL="2057400" indent="-228600" defTabSz="965200" eaLnBrk="0" hangingPunct="0">
              <a:defRPr>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91B7EDC-D532-E64C-A88A-8EDD91AF94E9}" type="slidenum">
              <a:rPr lang="en-US"/>
              <a:pPr eaLnBrk="1" hangingPunct="1"/>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21</a:t>
            </a:fld>
            <a:endParaRPr lang="en-US"/>
          </a:p>
        </p:txBody>
      </p:sp>
    </p:spTree>
    <p:extLst>
      <p:ext uri="{BB962C8B-B14F-4D97-AF65-F5344CB8AC3E}">
        <p14:creationId xmlns:p14="http://schemas.microsoft.com/office/powerpoint/2010/main" val="219943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I’m going to make a CLAIM now.  You can get a full joint distribution</a:t>
            </a:r>
            <a:r>
              <a:rPr lang="en-US" baseline="0" dirty="0"/>
              <a:t> as the product of the conditionals. </a:t>
            </a:r>
          </a:p>
          <a:p>
            <a:r>
              <a:rPr lang="en-US" baseline="0" dirty="0"/>
              <a:t>We look at the variables, starting with cavity, since it has not parents.  So P(+</a:t>
            </a:r>
            <a:r>
              <a:rPr lang="en-US" baseline="0" dirty="0" err="1"/>
              <a:t>cav</a:t>
            </a:r>
            <a:r>
              <a:rPr lang="en-US" baseline="0" dirty="0"/>
              <a:t>, +catch, -toothache) = P(+cavity) * P(+catch|+cavity) * P(-toothache|+cavity).  </a:t>
            </a:r>
          </a:p>
          <a:p>
            <a:r>
              <a:rPr lang="en-US" baseline="0" dirty="0"/>
              <a:t>So far that’s just a claim.  Let’s show that it is true.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22</a:t>
            </a:fld>
            <a:endParaRPr lang="en-US"/>
          </a:p>
        </p:txBody>
      </p:sp>
    </p:spTree>
    <p:extLst>
      <p:ext uri="{BB962C8B-B14F-4D97-AF65-F5344CB8AC3E}">
        <p14:creationId xmlns:p14="http://schemas.microsoft.com/office/powerpoint/2010/main" val="5049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All entries will be positive.  Will they sum to one?   Here’s the conditional independence</a:t>
            </a:r>
            <a:r>
              <a:rPr lang="en-US" baseline="0" dirty="0"/>
              <a:t> </a:t>
            </a:r>
            <a:r>
              <a:rPr lang="en-US" dirty="0"/>
              <a:t>assumptions that we’re making.</a:t>
            </a:r>
          </a:p>
          <a:p>
            <a:r>
              <a:rPr lang="en-US" dirty="0"/>
              <a:t>Xi _||_ {xi</a:t>
            </a:r>
            <a:r>
              <a:rPr lang="mr-IN" dirty="0"/>
              <a:t>…</a:t>
            </a:r>
            <a:r>
              <a:rPr lang="en-US" dirty="0"/>
              <a:t>Xi-q} </a:t>
            </a:r>
            <a:r>
              <a:rPr lang="mr-IN" dirty="0"/>
              <a:t>–</a:t>
            </a:r>
            <a:r>
              <a:rPr lang="en-US" dirty="0"/>
              <a:t> Parents(Xi)</a:t>
            </a:r>
            <a:r>
              <a:rPr lang="en-US" baseline="0" dirty="0"/>
              <a:t> | Parents(Xi)</a:t>
            </a:r>
          </a:p>
          <a:p>
            <a:endParaRPr lang="en-US" baseline="0" dirty="0"/>
          </a:p>
          <a:p>
            <a:r>
              <a:rPr lang="en-US" baseline="0" dirty="0"/>
              <a:t>For example X1 </a:t>
            </a:r>
            <a:r>
              <a:rPr lang="en-US" baseline="0" dirty="0">
                <a:sym typeface="Wingdings"/>
              </a:rPr>
              <a:t> </a:t>
            </a:r>
            <a:r>
              <a:rPr lang="en-US" baseline="0" dirty="0"/>
              <a:t> X2 and X1</a:t>
            </a:r>
            <a:r>
              <a:rPr lang="en-US" baseline="0" dirty="0">
                <a:sym typeface="Wingdings"/>
              </a:rPr>
              <a:t> X3, so we’re assuming X3_||_X2, X1.  For many joint distributions that doesn’t hold.</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23</a:t>
            </a:fld>
            <a:endParaRPr lang="en-US"/>
          </a:p>
        </p:txBody>
      </p:sp>
    </p:spTree>
    <p:extLst>
      <p:ext uri="{BB962C8B-B14F-4D97-AF65-F5344CB8AC3E}">
        <p14:creationId xmlns:p14="http://schemas.microsoft.com/office/powerpoint/2010/main" val="22947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0.5</a:t>
            </a:r>
            <a:r>
              <a:rPr lang="en-US" baseline="0" dirty="0"/>
              <a:t> * 0.5 * 0.5 </a:t>
            </a:r>
            <a:r>
              <a:rPr lang="mr-IN" baseline="0" dirty="0"/>
              <a: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24</a:t>
            </a:fld>
            <a:endParaRPr lang="en-US"/>
          </a:p>
        </p:txBody>
      </p:sp>
    </p:spTree>
    <p:extLst>
      <p:ext uri="{BB962C8B-B14F-4D97-AF65-F5344CB8AC3E}">
        <p14:creationId xmlns:p14="http://schemas.microsoft.com/office/powerpoint/2010/main" val="2843032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P(+r) * P(-t|+r) = ¼ * ¼ = 1/16.</a:t>
            </a:r>
          </a:p>
        </p:txBody>
      </p:sp>
      <p:sp>
        <p:nvSpPr>
          <p:cNvPr id="4" name="Slide Number Placeholder 3"/>
          <p:cNvSpPr>
            <a:spLocks noGrp="1"/>
          </p:cNvSpPr>
          <p:nvPr>
            <p:ph type="sldNum" sz="quarter" idx="10"/>
          </p:nvPr>
        </p:nvSpPr>
        <p:spPr/>
        <p:txBody>
          <a:bodyPr/>
          <a:lstStyle/>
          <a:p>
            <a:fld id="{CD7DE18D-B477-5540-A418-45080CBABEBE}" type="slidenum">
              <a:rPr lang="en-US" smtClean="0"/>
              <a:pPr/>
              <a:t>25</a:t>
            </a:fld>
            <a:endParaRPr lang="en-US"/>
          </a:p>
        </p:txBody>
      </p:sp>
    </p:spTree>
    <p:extLst>
      <p:ext uri="{BB962C8B-B14F-4D97-AF65-F5344CB8AC3E}">
        <p14:creationId xmlns:p14="http://schemas.microsoft.com/office/powerpoint/2010/main" val="1346681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a:t>
            </a:r>
            <a:r>
              <a:rPr lang="en-US" baseline="0" dirty="0"/>
              <a:t> E A J M,</a:t>
            </a:r>
          </a:p>
          <a:p>
            <a:r>
              <a:rPr lang="en-US" baseline="0" dirty="0"/>
              <a:t>E_||_B</a:t>
            </a:r>
          </a:p>
          <a:p>
            <a:r>
              <a:rPr lang="en-US" baseline="0" dirty="0"/>
              <a:t>J_||_B,E,M|A</a:t>
            </a:r>
          </a:p>
          <a:p>
            <a:r>
              <a:rPr lang="en-US" baseline="0" dirty="0"/>
              <a:t>M_||_ B,E,J|A.  </a:t>
            </a:r>
          </a:p>
          <a:p>
            <a:r>
              <a:rPr lang="en-US" baseline="0" dirty="0"/>
              <a:t>These are the things that get left out of our linearization of the chain rule.</a:t>
            </a:r>
          </a:p>
          <a:p>
            <a:r>
              <a:rPr lang="en-US" baseline="0" dirty="0"/>
              <a:t>Here’s the Full BN including the tables.  Should we be surprised  that the alarm table is  the biggest?  No, that’s just the consequence of its having the most parents.</a:t>
            </a:r>
          </a:p>
          <a:p>
            <a:r>
              <a:rPr lang="en-US" baseline="0" dirty="0"/>
              <a:t>What if we wanted the probability of this?  P(+b, -e +a, +j, +m)?  We just select all rows that are consistent with it, and then we get the probability.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26</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Causality</a:t>
            </a:r>
            <a:r>
              <a:rPr lang="en-US" baseline="0" dirty="0"/>
              <a:t> is not a mathematical necessity.  You can use it in your BN, but you don’t have to.  Mathematically it doesn’t play a role.  Look at the joint prob.  3, 1, 6, 6.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1942835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Here?  Specified</a:t>
            </a:r>
            <a:r>
              <a:rPr lang="en-US" baseline="0" dirty="0"/>
              <a:t> by a different graph and a different set of tables, but we can still encode the same joint distribution as we had before: 3, 1, 6, 6.</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28</a:t>
            </a:fld>
            <a:endParaRPr lang="en-US"/>
          </a:p>
        </p:txBody>
      </p:sp>
    </p:spTree>
    <p:extLst>
      <p:ext uri="{BB962C8B-B14F-4D97-AF65-F5344CB8AC3E}">
        <p14:creationId xmlns:p14="http://schemas.microsoft.com/office/powerpoint/2010/main" val="199224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BNs</a:t>
            </a:r>
            <a:r>
              <a:rPr lang="en-US" baseline="0" dirty="0"/>
              <a:t> don’t have to be causal.  Often times we do choose them to be causal, since it often uses fewer parents.  It’s also easier to think about and to elicit from experts.</a:t>
            </a:r>
          </a:p>
          <a:p>
            <a:endParaRPr lang="en-US" baseline="0" dirty="0"/>
          </a:p>
          <a:p>
            <a:r>
              <a:rPr lang="en-US" baseline="0" dirty="0"/>
              <a:t>For non-causal ones, consider traffic and drips.  In a casual BN we have R -&gt; T and R-&gt; D, but we could equally well have T-&gt;D (or vice versa) if that were an easier table to generate.  That would reflect a correlation, not a causation.</a:t>
            </a:r>
          </a:p>
          <a:p>
            <a:endParaRPr lang="en-US" baseline="0" dirty="0"/>
          </a:p>
          <a:p>
            <a:r>
              <a:rPr lang="en-US" baseline="0" dirty="0"/>
              <a:t>So what do the arrows represent?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29</a:t>
            </a:fld>
            <a:endParaRPr lang="en-US"/>
          </a:p>
        </p:txBody>
      </p:sp>
    </p:spTree>
    <p:extLst>
      <p:ext uri="{BB962C8B-B14F-4D97-AF65-F5344CB8AC3E}">
        <p14:creationId xmlns:p14="http://schemas.microsoft.com/office/powerpoint/2010/main" val="969034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Linear in N rather than exponential in N</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31</a:t>
            </a:fld>
            <a:endParaRPr lang="en-US"/>
          </a:p>
        </p:txBody>
      </p:sp>
    </p:spTree>
    <p:extLst>
      <p:ext uri="{BB962C8B-B14F-4D97-AF65-F5344CB8AC3E}">
        <p14:creationId xmlns:p14="http://schemas.microsoft.com/office/powerpoint/2010/main" val="1021465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How do we know if two variables are independent?  We can</a:t>
            </a:r>
            <a:r>
              <a:rPr lang="en-US" baseline="0" dirty="0"/>
              <a:t> test it by comparing their joint distribution to their marginal distributions. By the Product Rule we know that P(</a:t>
            </a:r>
            <a:r>
              <a:rPr lang="en-US" baseline="0" dirty="0" err="1"/>
              <a:t>x,y</a:t>
            </a:r>
            <a:r>
              <a:rPr lang="en-US" baseline="0" dirty="0"/>
              <a:t>) = P(y)*P(</a:t>
            </a:r>
            <a:r>
              <a:rPr lang="en-US" baseline="0" dirty="0" err="1"/>
              <a:t>x|y</a:t>
            </a:r>
            <a:r>
              <a:rPr lang="en-US" baseline="0" dirty="0"/>
              <a:t>) (or P(</a:t>
            </a:r>
            <a:r>
              <a:rPr lang="en-US" baseline="0" dirty="0" err="1"/>
              <a:t>x,y</a:t>
            </a:r>
            <a:r>
              <a:rPr lang="en-US" baseline="0" dirty="0"/>
              <a:t>) = P(x)*P(</a:t>
            </a:r>
            <a:r>
              <a:rPr lang="en-US" baseline="0" dirty="0" err="1"/>
              <a:t>y|x</a:t>
            </a:r>
            <a:r>
              <a:rPr lang="en-US" baseline="0" dirty="0"/>
              <a:t>))  However, if they are independent then the distribution is just P(x)*P(y).</a:t>
            </a:r>
            <a:br>
              <a:rPr lang="en-US" baseline="0" dirty="0"/>
            </a:br>
            <a:r>
              <a:rPr lang="en-US" baseline="0" dirty="0"/>
              <a:t>In addition we could also write </a:t>
            </a:r>
            <a:r>
              <a:rPr lang="en-US" baseline="0" dirty="0" err="1"/>
              <a:t>For_all</a:t>
            </a:r>
            <a:r>
              <a:rPr lang="en-US" baseline="0" dirty="0"/>
              <a:t> x, y : P(</a:t>
            </a:r>
            <a:r>
              <a:rPr lang="en-US" baseline="0" dirty="0" err="1"/>
              <a:t>y|x</a:t>
            </a:r>
            <a:r>
              <a:rPr lang="en-US" baseline="0" dirty="0"/>
              <a:t>) = P(y)</a:t>
            </a:r>
            <a:br>
              <a:rPr lang="en-US" baseline="0" dirty="0"/>
            </a:br>
            <a:br>
              <a:rPr lang="en-US" baseline="0" dirty="0"/>
            </a:br>
            <a:r>
              <a:rPr lang="en-US" baseline="0" dirty="0"/>
              <a:t>We could assume {Weather, Traffic}, {Cavity, Toothache}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a:t>
            </a:fld>
            <a:endParaRPr lang="en-US"/>
          </a:p>
        </p:txBody>
      </p:sp>
    </p:spTree>
    <p:extLst>
      <p:ext uri="{BB962C8B-B14F-4D97-AF65-F5344CB8AC3E}">
        <p14:creationId xmlns:p14="http://schemas.microsoft.com/office/powerpoint/2010/main" val="780950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We encode</a:t>
            </a:r>
            <a:r>
              <a:rPr lang="en-US" baseline="0" dirty="0">
                <a:latin typeface="Arial" pitchFamily="34" charset="0"/>
                <a:ea typeface="ＭＳ Ｐゴシック" pitchFamily="34" charset="-128"/>
              </a:rPr>
              <a:t> some conditional independencies explicitly.</a:t>
            </a:r>
          </a:p>
          <a:p>
            <a:r>
              <a:rPr lang="en-US" baseline="0" dirty="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33</a:t>
            </a:fld>
            <a:endParaRPr lang="en-US">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go from P(X,Y,Z,W) =</a:t>
            </a:r>
            <a:r>
              <a:rPr lang="en-US" baseline="0" dirty="0"/>
              <a:t> P(X) P(Y|X) P(Z|X,Y) P(W|X,Y,Z) via the chain rule to P(X) P(Y|X) P(Z|Y) P(W|Z)</a:t>
            </a:r>
          </a:p>
          <a:p>
            <a:r>
              <a:rPr lang="en-US" baseline="0" dirty="0"/>
              <a:t>So Z_||_X|Y, W_||_X,Y|Z.  Any other that are true given this Bayes Net?  (Z is independent of X given Y).</a:t>
            </a:r>
          </a:p>
          <a:p>
            <a:endParaRPr lang="en-US" baseline="0" dirty="0"/>
          </a:p>
          <a:p>
            <a:r>
              <a:rPr lang="en-US" baseline="0" dirty="0"/>
              <a:t>W_||_X|Y.  We need to show that P(W|X,Y) = P(W|Y).  Don’t do it here.  Maybe good exam question.  No, too hard for an exam </a:t>
            </a:r>
            <a:r>
              <a:rPr lang="en-US" baseline="0" dirty="0" err="1"/>
              <a:t>questino</a:t>
            </a:r>
            <a:r>
              <a:rPr lang="en-US" baseline="0" dirty="0"/>
              <a:t>.</a:t>
            </a:r>
          </a:p>
          <a:p>
            <a:endParaRPr lang="en-US" baseline="0" dirty="0"/>
          </a:p>
          <a:p>
            <a:r>
              <a:rPr lang="en-US" baseline="0" dirty="0"/>
              <a:t>NO: Y_||_Z,W|X</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34</a:t>
            </a:fld>
            <a:endParaRPr lang="en-US"/>
          </a:p>
        </p:txBody>
      </p:sp>
    </p:spTree>
    <p:extLst>
      <p:ext uri="{BB962C8B-B14F-4D97-AF65-F5344CB8AC3E}">
        <p14:creationId xmlns:p14="http://schemas.microsoft.com/office/powerpoint/2010/main" val="1603315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Addendum: Uniform given the parent values.  This just means that the parents are irrelevant.   This means that by just looking at the graph structure we can’t always infer that they’re not independent.</a:t>
            </a:r>
          </a:p>
          <a:p>
            <a:endParaRPr lang="en-US"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35</a:t>
            </a:fld>
            <a:endParaRPr lang="en-US"/>
          </a:p>
        </p:txBody>
      </p:sp>
    </p:spTree>
    <p:extLst>
      <p:ext uri="{BB962C8B-B14F-4D97-AF65-F5344CB8AC3E}">
        <p14:creationId xmlns:p14="http://schemas.microsoft.com/office/powerpoint/2010/main" val="1630086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ea typeface="ＭＳ Ｐゴシック" pitchFamily="34" charset="-128"/>
              </a:rPr>
              <a:t>Study independence properties for triples</a:t>
            </a:r>
          </a:p>
          <a:p>
            <a:pPr eaLnBrk="1" hangingPunct="1"/>
            <a:r>
              <a:rPr lang="en-US" dirty="0">
                <a:ea typeface="ＭＳ Ｐゴシック" pitchFamily="34" charset="-128"/>
              </a:rPr>
              <a:t>Analyze complex cases in terms of member triples</a:t>
            </a: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 is for Descendants.</a:t>
            </a:r>
          </a:p>
          <a:p>
            <a:pPr eaLnBrk="1" hangingPunct="1"/>
            <a:endParaRPr lang="en-US" dirty="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36</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38</a:t>
            </a:fld>
            <a:endParaRPr lang="en-US"/>
          </a:p>
        </p:txBody>
      </p:sp>
    </p:spTree>
    <p:extLst>
      <p:ext uri="{BB962C8B-B14F-4D97-AF65-F5344CB8AC3E}">
        <p14:creationId xmlns:p14="http://schemas.microsoft.com/office/powerpoint/2010/main" val="1614501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The assumptions that are available to us are given by P(X,Y,X)</a:t>
            </a:r>
            <a:r>
              <a:rPr lang="en-US" baseline="0" dirty="0"/>
              <a:t> = P(X) P(Y|X) P(Z|Y)</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39</a:t>
            </a:fld>
            <a:endParaRPr lang="en-US"/>
          </a:p>
        </p:txBody>
      </p:sp>
    </p:spTree>
    <p:extLst>
      <p:ext uri="{BB962C8B-B14F-4D97-AF65-F5344CB8AC3E}">
        <p14:creationId xmlns:p14="http://schemas.microsoft.com/office/powerpoint/2010/main" val="6355253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err="1"/>
              <a:t>Determinitistic</a:t>
            </a:r>
            <a:r>
              <a:rPr lang="en-US" dirty="0"/>
              <a:t>.</a:t>
            </a:r>
            <a:r>
              <a:rPr lang="en-US" baseline="0" dirty="0"/>
              <a: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40</a:t>
            </a:fld>
            <a:endParaRPr lang="en-US"/>
          </a:p>
        </p:txBody>
      </p:sp>
    </p:spTree>
    <p:extLst>
      <p:ext uri="{BB962C8B-B14F-4D97-AF65-F5344CB8AC3E}">
        <p14:creationId xmlns:p14="http://schemas.microsoft.com/office/powerpoint/2010/main" val="852290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Special case where observing the thing in the middle make things depend</a:t>
            </a:r>
            <a:r>
              <a:rPr lang="en-US" baseline="0" dirty="0"/>
              <a:t> on each other.  One of the causes must be true.  Seeing one explains away the need for the other.</a:t>
            </a:r>
          </a:p>
          <a:p>
            <a:endParaRPr lang="en-US" baseline="0" dirty="0"/>
          </a:p>
          <a:p>
            <a:r>
              <a:rPr lang="en-US" baseline="0" dirty="0"/>
              <a:t>P(X,Y,Z) = P(X)P(Y)P(Z|X,Y)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a:t>Sum_z</a:t>
            </a:r>
            <a:r>
              <a:rPr lang="en-US" baseline="0" dirty="0"/>
              <a:t> P(P(X,Y,Z) = </a:t>
            </a:r>
            <a:r>
              <a:rPr lang="en-US" baseline="0" dirty="0" err="1"/>
              <a:t>Sum_z</a:t>
            </a:r>
            <a:r>
              <a:rPr lang="en-US" baseline="0" dirty="0"/>
              <a:t> P(X)P(Y)P(Z|X,Y)</a:t>
            </a:r>
          </a:p>
          <a:p>
            <a:r>
              <a:rPr lang="en-US" dirty="0"/>
              <a:t>Move P(X)</a:t>
            </a:r>
            <a:r>
              <a:rPr lang="en-US" baseline="0" dirty="0"/>
              <a:t> P(Y) out front, since there’s no Z in there.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 P(X)P(Y) </a:t>
            </a:r>
            <a:r>
              <a:rPr lang="en-US" baseline="0" dirty="0" err="1"/>
              <a:t>Sum_z</a:t>
            </a:r>
            <a:r>
              <a:rPr lang="en-US" baseline="0" dirty="0"/>
              <a:t> P(Z|X,Y). </a:t>
            </a:r>
            <a:r>
              <a:rPr lang="mr-IN" baseline="0" dirty="0"/>
              <a:t>…</a:t>
            </a:r>
            <a:r>
              <a:rPr lang="en-US" baseline="0" dirty="0"/>
              <a:t> the sum will add to 1.</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42</a:t>
            </a:fld>
            <a:endParaRPr lang="en-US"/>
          </a:p>
        </p:txBody>
      </p:sp>
    </p:spTree>
    <p:extLst>
      <p:ext uri="{BB962C8B-B14F-4D97-AF65-F5344CB8AC3E}">
        <p14:creationId xmlns:p14="http://schemas.microsoft.com/office/powerpoint/2010/main" val="1221074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Gray</a:t>
            </a:r>
            <a:r>
              <a:rPr lang="en-US" baseline="0" dirty="0"/>
              <a:t> is observed.</a:t>
            </a:r>
          </a:p>
          <a:p>
            <a:r>
              <a:rPr lang="en-US" baseline="0" dirty="0"/>
              <a:t>CCB: Draw the active triples and inactive triples on the board.  They are useful for figuring out the examples later.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46</a:t>
            </a:fld>
            <a:endParaRPr lang="en-US"/>
          </a:p>
        </p:txBody>
      </p:sp>
    </p:spTree>
    <p:extLst>
      <p:ext uri="{BB962C8B-B14F-4D97-AF65-F5344CB8AC3E}">
        <p14:creationId xmlns:p14="http://schemas.microsoft.com/office/powerpoint/2010/main" val="1977528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All triples on ones of the</a:t>
            </a:r>
            <a:r>
              <a:rPr lang="en-US" baseline="0" dirty="0"/>
              <a:t> </a:t>
            </a:r>
            <a:r>
              <a:rPr lang="en-US" dirty="0"/>
              <a:t>paths</a:t>
            </a:r>
            <a:r>
              <a:rPr lang="en-US" baseline="0" dirty="0"/>
              <a:t> </a:t>
            </a:r>
            <a:r>
              <a:rPr lang="en-US" dirty="0"/>
              <a:t>are active</a:t>
            </a:r>
            <a:r>
              <a:rPr lang="en-US" baseline="0" dirty="0"/>
              <a:t>, then there is no guarantee of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47</a:t>
            </a:fld>
            <a:endParaRPr lang="en-US"/>
          </a:p>
        </p:txBody>
      </p:sp>
    </p:spTree>
    <p:extLst>
      <p:ext uri="{BB962C8B-B14F-4D97-AF65-F5344CB8AC3E}">
        <p14:creationId xmlns:p14="http://schemas.microsoft.com/office/powerpoint/2010/main" val="152469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How do can we test if two variables are independent?  We can</a:t>
            </a:r>
            <a:r>
              <a:rPr lang="en-US" baseline="0" dirty="0"/>
              <a:t> multiply their  marginal distributions together P(x)*P(y) and compare it to their joint distribution.  If one row is different, then we know that they are not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a:t>
            </a:fld>
            <a:endParaRPr lang="en-US"/>
          </a:p>
        </p:txBody>
      </p:sp>
    </p:spTree>
    <p:extLst>
      <p:ext uri="{BB962C8B-B14F-4D97-AF65-F5344CB8AC3E}">
        <p14:creationId xmlns:p14="http://schemas.microsoft.com/office/powerpoint/2010/main" val="15653189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T</a:t>
            </a:r>
            <a:r>
              <a:rPr lang="en-US" altLang="en-US" dirty="0">
                <a:latin typeface="Arial" pitchFamily="34" charset="0"/>
                <a:ea typeface="ＭＳ Ｐゴシック" pitchFamily="34" charset="-128"/>
              </a:rPr>
              <a:t>’</a:t>
            </a:r>
            <a:r>
              <a:rPr lang="en-US" dirty="0">
                <a:latin typeface="Arial" pitchFamily="34" charset="0"/>
                <a:ea typeface="ＭＳ Ｐゴシック" pitchFamily="34" charset="-128"/>
              </a:rPr>
              <a:t>: traffic report</a:t>
            </a:r>
          </a:p>
          <a:p>
            <a:r>
              <a:rPr lang="en-US" dirty="0">
                <a:latin typeface="Arial" pitchFamily="34" charset="0"/>
                <a:ea typeface="ＭＳ Ｐゴシック" pitchFamily="34" charset="-128"/>
              </a:rPr>
              <a:t>For two and 3,</a:t>
            </a:r>
            <a:r>
              <a:rPr lang="en-US" baseline="0" dirty="0">
                <a:latin typeface="Arial" pitchFamily="34" charset="0"/>
                <a:ea typeface="ＭＳ Ｐゴシック" pitchFamily="34" charset="-128"/>
              </a:rPr>
              <a:t> the entire path is active, so no guarantee</a:t>
            </a:r>
            <a:endParaRPr lang="en-US" dirty="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48</a:t>
            </a:fld>
            <a:endParaRPr lang="en-US" sz="1300"/>
          </a:p>
        </p:txBody>
      </p:sp>
    </p:spTree>
    <p:extLst>
      <p:ext uri="{BB962C8B-B14F-4D97-AF65-F5344CB8AC3E}">
        <p14:creationId xmlns:p14="http://schemas.microsoft.com/office/powerpoint/2010/main" val="797523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The joint distribution table has 2^n possible entries. That’s going to be a very large table.   But these are</a:t>
            </a:r>
            <a:r>
              <a:rPr lang="en-US" baseline="0" dirty="0"/>
              <a:t> independent, so if we just represent them with the marginal, then we have 2*n tables.  </a:t>
            </a:r>
            <a:br>
              <a:rPr lang="en-US" baseline="0" dirty="0"/>
            </a:br>
            <a:r>
              <a:rPr lang="en-US" baseline="0" dirty="0"/>
              <a:t>Full independence is a limiting assumption. Why because if we measure something about 1 variable, we cannot make inferences about any of the other variables.  But that inference is exactly what we would like to be able to do.</a:t>
            </a:r>
            <a:br>
              <a:rPr lang="en-US" baseline="0" dirty="0"/>
            </a:br>
            <a:r>
              <a:rPr lang="en-US" baseline="0" dirty="0"/>
              <a:t>Conditional independence is a weaker assumption, but we can do more with it.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a:t>
            </a:fld>
            <a:endParaRPr lang="en-US"/>
          </a:p>
        </p:txBody>
      </p:sp>
    </p:spTree>
    <p:extLst>
      <p:ext uri="{BB962C8B-B14F-4D97-AF65-F5344CB8AC3E}">
        <p14:creationId xmlns:p14="http://schemas.microsoft.com/office/powerpoint/2010/main" val="545348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can say if I have a cavity</a:t>
            </a:r>
            <a:r>
              <a:rPr lang="en-US" baseline="0" dirty="0"/>
              <a:t> then the chance that the probe will detect it is independent of the fact that I have a toothache. </a:t>
            </a:r>
          </a:p>
          <a:p>
            <a:r>
              <a:rPr lang="en-US" baseline="0" dirty="0"/>
              <a:t>We say that Toothache and Detect are conditionally </a:t>
            </a:r>
            <a:r>
              <a:rPr lang="en-US" baseline="0" dirty="0" err="1"/>
              <a:t>indpendent</a:t>
            </a:r>
            <a:r>
              <a:rPr lang="en-US" baseline="0" dirty="0"/>
              <a:t> given Cavity.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421818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a:t>How do we prove that?  Let’s prove that the first one implies the second.  </a:t>
            </a:r>
          </a:p>
          <a:p>
            <a:r>
              <a:rPr lang="en-US" baseline="0" dirty="0"/>
              <a:t>1) First, let’s start with the definition of the conditional</a:t>
            </a:r>
            <a:r>
              <a:rPr lang="mr-IN" baseline="0" dirty="0"/>
              <a:t>…</a:t>
            </a:r>
            <a:r>
              <a:rPr lang="en-US" baseline="0" dirty="0"/>
              <a:t> P(</a:t>
            </a:r>
            <a:r>
              <a:rPr lang="en-US" baseline="0" dirty="0" err="1"/>
              <a:t>x,z|y</a:t>
            </a:r>
            <a:r>
              <a:rPr lang="en-US" baseline="0" dirty="0"/>
              <a:t>) = P(</a:t>
            </a:r>
            <a:r>
              <a:rPr lang="en-US" baseline="0" dirty="0" err="1"/>
              <a:t>x,y,z</a:t>
            </a:r>
            <a:r>
              <a:rPr lang="en-US" baseline="0" dirty="0"/>
              <a:t>) / P(</a:t>
            </a:r>
            <a:r>
              <a:rPr lang="en-US" baseline="0" dirty="0" err="1"/>
              <a:t>y,z</a:t>
            </a:r>
            <a:r>
              <a:rPr lang="en-US" baseline="0" dirty="0"/>
              <a:t>)</a:t>
            </a:r>
          </a:p>
          <a:p>
            <a:r>
              <a:rPr lang="en-US" baseline="0" dirty="0"/>
              <a:t>2) Let’s re-write the numerator as P(</a:t>
            </a:r>
            <a:r>
              <a:rPr lang="en-US" baseline="0" dirty="0" err="1"/>
              <a:t>x,y|z</a:t>
            </a:r>
            <a:r>
              <a:rPr lang="en-US" baseline="0" dirty="0"/>
              <a:t>)*P(z)*  which is just the definition of the joint.  Keep the denominator for now.</a:t>
            </a:r>
          </a:p>
          <a:p>
            <a:r>
              <a:rPr lang="en-US" baseline="0" dirty="0"/>
              <a:t>3) Let’s use our assumption  to rewrite the first part of the numerator as (</a:t>
            </a:r>
            <a:r>
              <a:rPr lang="en-US" baseline="0" dirty="0" err="1"/>
              <a:t>Px|z</a:t>
            </a:r>
            <a:r>
              <a:rPr lang="en-US" baseline="0" dirty="0"/>
              <a:t>) * P(</a:t>
            </a:r>
            <a:r>
              <a:rPr lang="en-US" baseline="0" dirty="0" err="1"/>
              <a:t>y|z</a:t>
            </a:r>
            <a:r>
              <a:rPr lang="en-US" baseline="0" dirty="0"/>
              <a:t>) (* P(z)).  Then we can re-write the denominator as P(</a:t>
            </a:r>
            <a:r>
              <a:rPr lang="en-US" baseline="0" dirty="0" err="1"/>
              <a:t>y|z</a:t>
            </a:r>
            <a:r>
              <a:rPr lang="en-US" baseline="0" dirty="0"/>
              <a:t>)* P(z), and cancel terms to find that P(X|Z,Y) = P(X|Z).</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 Also</a:t>
            </a:r>
            <a:r>
              <a:rPr lang="en-US" baseline="0" dirty="0"/>
              <a:t> equivalent: For All </a:t>
            </a:r>
            <a:r>
              <a:rPr lang="en-US" baseline="0" dirty="0" err="1"/>
              <a:t>x,y,z</a:t>
            </a:r>
            <a:r>
              <a:rPr lang="en-US" baseline="0" dirty="0"/>
              <a:t>: P(</a:t>
            </a:r>
            <a:r>
              <a:rPr lang="en-US" baseline="0" dirty="0" err="1"/>
              <a:t>y|z,x</a:t>
            </a:r>
            <a:r>
              <a:rPr lang="en-US" baseline="0" dirty="0"/>
              <a:t>) = P(</a:t>
            </a:r>
            <a:r>
              <a:rPr lang="en-US" baseline="0" dirty="0" err="1"/>
              <a:t>y|z</a:t>
            </a:r>
            <a:r>
              <a:rPr lang="en-US" baseline="0" dirty="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7</a:t>
            </a:fld>
            <a:endParaRPr lang="en-US"/>
          </a:p>
        </p:txBody>
      </p:sp>
    </p:spTree>
    <p:extLst>
      <p:ext uri="{BB962C8B-B14F-4D97-AF65-F5344CB8AC3E}">
        <p14:creationId xmlns:p14="http://schemas.microsoft.com/office/powerpoint/2010/main" val="432028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What’s a reasonable conditional independence assumption to make here?  T _||_ U | R. </a:t>
            </a:r>
            <a:r>
              <a:rPr lang="en-US" baseline="0" dirty="0"/>
              <a:t>  We can also write U _||_ T | R.</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8</a:t>
            </a:fld>
            <a:endParaRPr lang="en-US"/>
          </a:p>
        </p:txBody>
      </p:sp>
    </p:spTree>
    <p:extLst>
      <p:ext uri="{BB962C8B-B14F-4D97-AF65-F5344CB8AC3E}">
        <p14:creationId xmlns:p14="http://schemas.microsoft.com/office/powerpoint/2010/main" val="64623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What’s a reasonable conditional independence assumption to make here?  A _||_ F | S.  Alarm</a:t>
            </a:r>
            <a:r>
              <a:rPr lang="en-US" baseline="0" dirty="0"/>
              <a:t> </a:t>
            </a:r>
            <a:r>
              <a:rPr lang="en-US" dirty="0"/>
              <a:t>just</a:t>
            </a:r>
            <a:r>
              <a:rPr lang="en-US" baseline="0" dirty="0"/>
              <a:t> triggers on smoke (not heat or anything).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9</a:t>
            </a:fld>
            <a:endParaRPr lang="en-US"/>
          </a:p>
        </p:txBody>
      </p:sp>
    </p:spTree>
    <p:extLst>
      <p:ext uri="{BB962C8B-B14F-4D97-AF65-F5344CB8AC3E}">
        <p14:creationId xmlns:p14="http://schemas.microsoft.com/office/powerpoint/2010/main" val="387897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20.xml"/><Relationship Id="rId7" Type="http://schemas.openxmlformats.org/officeDocument/2006/relationships/notesSlide" Target="../notesSlides/notesSlide10.xml"/><Relationship Id="rId12" Type="http://schemas.openxmlformats.org/officeDocument/2006/relationships/image" Target="../media/image29.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2.xml"/><Relationship Id="rId11" Type="http://schemas.openxmlformats.org/officeDocument/2006/relationships/image" Target="../media/image28.png"/><Relationship Id="rId5" Type="http://schemas.openxmlformats.org/officeDocument/2006/relationships/tags" Target="../tags/tag22.xml"/><Relationship Id="rId10" Type="http://schemas.openxmlformats.org/officeDocument/2006/relationships/image" Target="../media/image27.png"/><Relationship Id="rId4" Type="http://schemas.openxmlformats.org/officeDocument/2006/relationships/tags" Target="../tags/tag21.xml"/><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17.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26.xml"/><Relationship Id="rId7" Type="http://schemas.openxmlformats.org/officeDocument/2006/relationships/image" Target="../media/image40.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35.png"/><Relationship Id="rId5" Type="http://schemas.openxmlformats.org/officeDocument/2006/relationships/notesSlide" Target="../notesSlides/notesSlide20.xml"/><Relationship Id="rId4" Type="http://schemas.openxmlformats.org/officeDocument/2006/relationships/slideLayout" Target="../slideLayouts/slideLayout2.xml"/><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30.xml"/><Relationship Id="rId7" Type="http://schemas.openxmlformats.org/officeDocument/2006/relationships/image" Target="../media/image43.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notesSlide" Target="../notesSlides/notesSlide22.xml"/><Relationship Id="rId5" Type="http://schemas.openxmlformats.org/officeDocument/2006/relationships/slideLayout" Target="../slideLayouts/slideLayout2.xml"/><Relationship Id="rId10" Type="http://schemas.openxmlformats.org/officeDocument/2006/relationships/image" Target="../media/image46.png"/><Relationship Id="rId4" Type="http://schemas.openxmlformats.org/officeDocument/2006/relationships/tags" Target="../tags/tag31.xml"/><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50.png"/><Relationship Id="rId3" Type="http://schemas.openxmlformats.org/officeDocument/2006/relationships/tags" Target="../tags/tag34.xml"/><Relationship Id="rId7" Type="http://schemas.openxmlformats.org/officeDocument/2006/relationships/slideLayout" Target="../slideLayouts/slideLayout2.xml"/><Relationship Id="rId12" Type="http://schemas.openxmlformats.org/officeDocument/2006/relationships/image" Target="../media/image35.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49.png"/><Relationship Id="rId5" Type="http://schemas.openxmlformats.org/officeDocument/2006/relationships/tags" Target="../tags/tag36.xml"/><Relationship Id="rId10" Type="http://schemas.openxmlformats.org/officeDocument/2006/relationships/image" Target="../media/image48.png"/><Relationship Id="rId4" Type="http://schemas.openxmlformats.org/officeDocument/2006/relationships/tags" Target="../tags/tag35.xml"/><Relationship Id="rId9" Type="http://schemas.openxmlformats.org/officeDocument/2006/relationships/image" Target="../media/image47.png"/><Relationship Id="rId1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40.xml"/><Relationship Id="rId7" Type="http://schemas.openxmlformats.org/officeDocument/2006/relationships/image" Target="../media/image52.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51.png"/><Relationship Id="rId5" Type="http://schemas.openxmlformats.org/officeDocument/2006/relationships/notesSlide" Target="../notesSlides/notesSlide24.xml"/><Relationship Id="rId10" Type="http://schemas.openxmlformats.org/officeDocument/2006/relationships/image" Target="../media/image54.png"/><Relationship Id="rId4" Type="http://schemas.openxmlformats.org/officeDocument/2006/relationships/slideLayout" Target="../slideLayouts/slideLayout2.xml"/><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3.xml"/><Relationship Id="rId7" Type="http://schemas.openxmlformats.org/officeDocument/2006/relationships/image" Target="../media/image52.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51.png"/><Relationship Id="rId5" Type="http://schemas.openxmlformats.org/officeDocument/2006/relationships/notesSlide" Target="../notesSlides/notesSlide26.xml"/><Relationship Id="rId10" Type="http://schemas.openxmlformats.org/officeDocument/2006/relationships/image" Target="../media/image57.png"/><Relationship Id="rId4" Type="http://schemas.openxmlformats.org/officeDocument/2006/relationships/slideLayout" Target="../slideLayouts/slideLayout2.xml"/><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46.xml"/><Relationship Id="rId7" Type="http://schemas.openxmlformats.org/officeDocument/2006/relationships/image" Target="../media/image58.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56.png"/><Relationship Id="rId5" Type="http://schemas.openxmlformats.org/officeDocument/2006/relationships/notesSlide" Target="../notesSlides/notesSlide27.xml"/><Relationship Id="rId4" Type="http://schemas.openxmlformats.org/officeDocument/2006/relationships/slideLayout" Target="../slideLayouts/slideLayout2.xml"/><Relationship Id="rId9"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47.xml"/><Relationship Id="rId5" Type="http://schemas.openxmlformats.org/officeDocument/2006/relationships/image" Target="../media/image46.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48.xml"/><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51.xml"/><Relationship Id="rId7" Type="http://schemas.openxmlformats.org/officeDocument/2006/relationships/image" Target="../media/image24.png"/><Relationship Id="rId12" Type="http://schemas.openxmlformats.org/officeDocument/2006/relationships/image" Target="../media/image69.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Layout" Target="../slideLayouts/slideLayout2.xml"/><Relationship Id="rId11" Type="http://schemas.openxmlformats.org/officeDocument/2006/relationships/image" Target="../media/image68.png"/><Relationship Id="rId5" Type="http://schemas.openxmlformats.org/officeDocument/2006/relationships/tags" Target="../tags/tag53.xml"/><Relationship Id="rId10" Type="http://schemas.openxmlformats.org/officeDocument/2006/relationships/image" Target="../media/image67.png"/><Relationship Id="rId4" Type="http://schemas.openxmlformats.org/officeDocument/2006/relationships/tags" Target="../tags/tag52.xml"/><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54.xml"/><Relationship Id="rId5" Type="http://schemas.openxmlformats.org/officeDocument/2006/relationships/image" Target="../media/image74.png"/><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57.xml"/><Relationship Id="rId7" Type="http://schemas.openxmlformats.org/officeDocument/2006/relationships/image" Target="../media/image73.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notesSlide" Target="../notesSlides/notesSlide35.xml"/><Relationship Id="rId11" Type="http://schemas.openxmlformats.org/officeDocument/2006/relationships/image" Target="../media/image77.png"/><Relationship Id="rId5" Type="http://schemas.openxmlformats.org/officeDocument/2006/relationships/slideLayout" Target="../slideLayouts/slideLayout2.xml"/><Relationship Id="rId10" Type="http://schemas.openxmlformats.org/officeDocument/2006/relationships/image" Target="../media/image76.png"/><Relationship Id="rId4" Type="http://schemas.openxmlformats.org/officeDocument/2006/relationships/tags" Target="../tags/tag58.xml"/><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7.xml"/><Relationship Id="rId7" Type="http://schemas.openxmlformats.org/officeDocument/2006/relationships/image" Target="../media/image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4.xml"/><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8.xml"/><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59.xml"/><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62.xml"/><Relationship Id="rId7" Type="http://schemas.openxmlformats.org/officeDocument/2006/relationships/image" Target="../media/image77.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75.png"/><Relationship Id="rId5" Type="http://schemas.openxmlformats.org/officeDocument/2006/relationships/slideLayout" Target="../slideLayouts/slideLayout2.xml"/><Relationship Id="rId10" Type="http://schemas.openxmlformats.org/officeDocument/2006/relationships/image" Target="../media/image79.png"/><Relationship Id="rId4" Type="http://schemas.openxmlformats.org/officeDocument/2006/relationships/tags" Target="../tags/tag63.xml"/><Relationship Id="rId9"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slideLayout" Target="../slideLayouts/slideLayout2.xml"/><Relationship Id="rId7" Type="http://schemas.openxmlformats.org/officeDocument/2006/relationships/image" Target="../media/image88.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87.emf"/><Relationship Id="rId5" Type="http://schemas.openxmlformats.org/officeDocument/2006/relationships/image" Target="../media/image86.png"/><Relationship Id="rId4"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68.xml"/><Relationship Id="rId7" Type="http://schemas.openxmlformats.org/officeDocument/2006/relationships/image" Target="../media/image91.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90.png"/><Relationship Id="rId5" Type="http://schemas.openxmlformats.org/officeDocument/2006/relationships/notesSlide" Target="../notesSlides/notesSlide40.xml"/><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tags" Target="../tags/tag71.xml"/><Relationship Id="rId7" Type="http://schemas.openxmlformats.org/officeDocument/2006/relationships/image" Target="../media/image93.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Layout" Target="../slideLayouts/slideLayout2.xml"/><Relationship Id="rId11" Type="http://schemas.openxmlformats.org/officeDocument/2006/relationships/image" Target="../media/image97.png"/><Relationship Id="rId5" Type="http://schemas.openxmlformats.org/officeDocument/2006/relationships/tags" Target="../tags/tag73.xml"/><Relationship Id="rId10" Type="http://schemas.openxmlformats.org/officeDocument/2006/relationships/image" Target="../media/image96.png"/><Relationship Id="rId4" Type="http://schemas.openxmlformats.org/officeDocument/2006/relationships/tags" Target="../tags/tag72.xml"/><Relationship Id="rId9" Type="http://schemas.openxmlformats.org/officeDocument/2006/relationships/image" Target="../media/image95.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15.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14.png"/><Relationship Id="rId2" Type="http://schemas.openxmlformats.org/officeDocument/2006/relationships/tags" Target="../tags/tag10.xml"/><Relationship Id="rId16" Type="http://schemas.openxmlformats.org/officeDocument/2006/relationships/image" Target="../media/image18.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13.png"/><Relationship Id="rId5" Type="http://schemas.openxmlformats.org/officeDocument/2006/relationships/tags" Target="../tags/tag13.xm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tags" Target="../tags/tag12.xml"/><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100.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7.xml"/><Relationship Id="rId7" Type="http://schemas.openxmlformats.org/officeDocument/2006/relationships/image" Target="../media/image21.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0.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220088" y="1470157"/>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Bayes’ Nets</a:t>
            </a:r>
            <a:endParaRPr lang="en-US" sz="2800" kern="0" dirty="0"/>
          </a:p>
        </p:txBody>
      </p:sp>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Chapter 13 “Probabilistic Reasoning” (Sections 13.1, 13.2 </a:t>
            </a:r>
            <a:r>
              <a:rPr lang="en-US" sz="2400">
                <a:solidFill>
                  <a:srgbClr val="FF0000"/>
                </a:solidFill>
              </a:rPr>
              <a:t>and 13.3)</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372A344E-D373-C94A-9734-A3A887639F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96300" y="240269"/>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656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latin typeface="Calibri"/>
                <a:cs typeface="Calibri"/>
              </a:rPr>
              <a:t>Conditional Independence and the Chain Rule</a:t>
            </a:r>
          </a:p>
        </p:txBody>
      </p:sp>
      <p:sp>
        <p:nvSpPr>
          <p:cNvPr id="1039363" name="Rectangle 3"/>
          <p:cNvSpPr>
            <a:spLocks noGrp="1" noChangeArrowheads="1"/>
          </p:cNvSpPr>
          <p:nvPr>
            <p:ph idx="1"/>
          </p:nvPr>
        </p:nvSpPr>
        <p:spPr>
          <a:xfrm>
            <a:off x="341313" y="1524000"/>
            <a:ext cx="11469687" cy="5029200"/>
          </a:xfrm>
        </p:spPr>
        <p:txBody>
          <a:bodyPr/>
          <a:lstStyle/>
          <a:p>
            <a:pPr eaLnBrk="1" hangingPunct="1">
              <a:lnSpc>
                <a:spcPct val="80000"/>
              </a:lnSpc>
            </a:pPr>
            <a:r>
              <a:rPr lang="en-US" sz="2400" dirty="0">
                <a:latin typeface="Calibri"/>
                <a:cs typeface="Calibri"/>
              </a:rPr>
              <a:t>Chain rule: </a:t>
            </a:r>
          </a:p>
          <a:p>
            <a:pPr eaLnBrk="1" hangingPunct="1">
              <a:lnSpc>
                <a:spcPct val="80000"/>
              </a:lnSpc>
            </a:pPr>
            <a:endParaRPr lang="en-US" sz="2400" dirty="0">
              <a:latin typeface="Calibri"/>
              <a:cs typeface="Calibri"/>
            </a:endParaRPr>
          </a:p>
          <a:p>
            <a:pPr lvl="6">
              <a:lnSpc>
                <a:spcPct val="80000"/>
              </a:lnSpc>
            </a:pPr>
            <a:endParaRPr lang="en-US" sz="1200" dirty="0">
              <a:latin typeface="Calibri"/>
              <a:cs typeface="Calibri"/>
            </a:endParaRPr>
          </a:p>
          <a:p>
            <a:pPr eaLnBrk="1" hangingPunct="1">
              <a:lnSpc>
                <a:spcPct val="80000"/>
              </a:lnSpc>
            </a:pPr>
            <a:r>
              <a:rPr lang="en-US" sz="2400" dirty="0">
                <a:latin typeface="Calibri"/>
                <a:cs typeface="Calibri"/>
              </a:rPr>
              <a:t>Trivial decomposition:</a:t>
            </a:r>
          </a:p>
          <a:p>
            <a:pPr lvl="6">
              <a:lnSpc>
                <a:spcPct val="80000"/>
              </a:lnSpc>
            </a:pPr>
            <a:endParaRPr lang="en-US" sz="12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3">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eaLnBrk="1" hangingPunct="1">
              <a:lnSpc>
                <a:spcPct val="80000"/>
              </a:lnSpc>
            </a:pPr>
            <a:r>
              <a:rPr lang="en-US" sz="2400" dirty="0">
                <a:latin typeface="Calibri"/>
                <a:cs typeface="Calibri"/>
              </a:rPr>
              <a:t>With assumption of conditional independence:</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nets / graphical models help us express conditional independence assumptions</a:t>
            </a:r>
          </a:p>
          <a:p>
            <a:pPr eaLnBrk="1" hangingPunct="1">
              <a:lnSpc>
                <a:spcPct val="80000"/>
              </a:lnSpc>
            </a:pPr>
            <a:endParaRPr lang="en-US" sz="2400" dirty="0">
              <a:latin typeface="Calibri"/>
              <a:cs typeface="Calibri"/>
            </a:endParaRPr>
          </a:p>
        </p:txBody>
      </p:sp>
      <p:pic>
        <p:nvPicPr>
          <p:cNvPr id="10" name="Picture 9" descr="txp_fig.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bwMode="auto">
          <a:xfrm>
            <a:off x="914400" y="3505200"/>
            <a:ext cx="7094537" cy="30718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9" name="Picture 8" descr="txp_fig.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304800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465421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2" name="Picture 11"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914400" y="5105400"/>
            <a:ext cx="6035675" cy="3099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8" name="Picture 7" descr="txp_fig.png"/>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bwMode="auto">
          <a:xfrm>
            <a:off x="3276600" y="1600200"/>
            <a:ext cx="7162800" cy="30246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53400" y="2438400"/>
            <a:ext cx="3918800" cy="20318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39363">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3936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Nets: Big Picture</a:t>
            </a:r>
          </a:p>
        </p:txBody>
      </p:sp>
      <p:sp>
        <p:nvSpPr>
          <p:cNvPr id="14339" name="Rectangle 3"/>
          <p:cNvSpPr>
            <a:spLocks noGrp="1" noChangeArrowheads="1"/>
          </p:cNvSpPr>
          <p:nvPr>
            <p:ph idx="1"/>
          </p:nvPr>
        </p:nvSpPr>
        <p:spPr>
          <a:xfrm>
            <a:off x="406400" y="1397001"/>
            <a:ext cx="7137400" cy="4729164"/>
          </a:xfrm>
        </p:spPr>
        <p:txBody>
          <a:bodyPr/>
          <a:lstStyle/>
          <a:p>
            <a:pPr eaLnBrk="1" hangingPunct="1">
              <a:lnSpc>
                <a:spcPct val="80000"/>
              </a:lnSpc>
            </a:pPr>
            <a:r>
              <a:rPr lang="en-US" sz="2400" dirty="0">
                <a:latin typeface="Calibri"/>
                <a:cs typeface="Calibri"/>
              </a:rPr>
              <a:t>Two problems with using full joint distribution tables as our probabilistic models:</a:t>
            </a:r>
          </a:p>
          <a:p>
            <a:pPr lvl="1" eaLnBrk="1" hangingPunct="1">
              <a:lnSpc>
                <a:spcPct val="80000"/>
              </a:lnSpc>
            </a:pPr>
            <a:r>
              <a:rPr lang="en-US" sz="2000" dirty="0">
                <a:latin typeface="Calibri"/>
                <a:cs typeface="Calibri"/>
              </a:rPr>
              <a:t>Unless there are only a few variables, the joint is WAY too big to represent explicitly</a:t>
            </a:r>
          </a:p>
          <a:p>
            <a:pPr lvl="1" eaLnBrk="1" hangingPunct="1">
              <a:lnSpc>
                <a:spcPct val="80000"/>
              </a:lnSpc>
            </a:pPr>
            <a:r>
              <a:rPr lang="en-US" sz="2000" dirty="0">
                <a:latin typeface="Calibri"/>
                <a:cs typeface="Calibri"/>
              </a:rPr>
              <a:t>Hard to learn (estimate) anything empirically about more than a few variables at a time</a:t>
            </a:r>
          </a:p>
          <a:p>
            <a:pPr eaLnBrk="1" hangingPunct="1">
              <a:lnSpc>
                <a:spcPct val="80000"/>
              </a:lnSpc>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Bayes</a:t>
            </a:r>
            <a:r>
              <a:rPr lang="ja-JP" altLang="en-US" sz="2400" dirty="0">
                <a:solidFill>
                  <a:srgbClr val="CC0000"/>
                </a:solidFill>
                <a:latin typeface="Calibri"/>
                <a:cs typeface="Calibri"/>
              </a:rPr>
              <a:t>’</a:t>
            </a:r>
            <a:r>
              <a:rPr lang="en-US" sz="2400" dirty="0">
                <a:solidFill>
                  <a:srgbClr val="CC0000"/>
                </a:solidFill>
                <a:latin typeface="Calibri"/>
                <a:cs typeface="Calibri"/>
              </a:rPr>
              <a:t> nets: </a:t>
            </a:r>
            <a:r>
              <a:rPr lang="en-US" sz="2400" dirty="0">
                <a:latin typeface="Calibri"/>
                <a:cs typeface="Calibri"/>
              </a:rPr>
              <a:t>a technique for describing complex joint distributions (models) using simple, local distributions (conditional probabilities)</a:t>
            </a:r>
          </a:p>
          <a:p>
            <a:pPr lvl="1" eaLnBrk="1" hangingPunct="1">
              <a:lnSpc>
                <a:spcPct val="80000"/>
              </a:lnSpc>
            </a:pPr>
            <a:r>
              <a:rPr lang="en-US" sz="2000" dirty="0">
                <a:latin typeface="Calibri"/>
                <a:cs typeface="Calibri"/>
              </a:rPr>
              <a:t>More properly called</a:t>
            </a:r>
            <a:r>
              <a:rPr lang="en-US" sz="2000" dirty="0">
                <a:solidFill>
                  <a:srgbClr val="CC0000"/>
                </a:solidFill>
                <a:latin typeface="Calibri"/>
                <a:cs typeface="Calibri"/>
              </a:rPr>
              <a:t> graphical models</a:t>
            </a:r>
            <a:endParaRPr lang="en-US" sz="2000" dirty="0">
              <a:latin typeface="Calibri"/>
              <a:cs typeface="Calibri"/>
            </a:endParaRPr>
          </a:p>
          <a:p>
            <a:pPr lvl="1" eaLnBrk="1" hangingPunct="1">
              <a:lnSpc>
                <a:spcPct val="80000"/>
              </a:lnSpc>
            </a:pPr>
            <a:r>
              <a:rPr lang="en-US" sz="2000" dirty="0">
                <a:latin typeface="Calibri"/>
                <a:cs typeface="Calibri"/>
              </a:rPr>
              <a:t>We describe how variables locally interact</a:t>
            </a:r>
          </a:p>
          <a:p>
            <a:pPr lvl="1" eaLnBrk="1" hangingPunct="1">
              <a:lnSpc>
                <a:spcPct val="80000"/>
              </a:lnSpc>
            </a:pPr>
            <a:r>
              <a:rPr lang="en-US" sz="2000" dirty="0">
                <a:latin typeface="Calibri"/>
                <a:cs typeface="Calibri"/>
              </a:rPr>
              <a:t>Local interactions chain together to give global, indirect interactions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724" y="3581400"/>
            <a:ext cx="4182456" cy="30479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447800"/>
            <a:ext cx="4115264" cy="1860625"/>
          </a:xfrm>
          <a:prstGeom prst="rect">
            <a:avLst/>
          </a:prstGeom>
        </p:spPr>
      </p:pic>
    </p:spTree>
    <p:extLst>
      <p:ext uri="{BB962C8B-B14F-4D97-AF65-F5344CB8AC3E}">
        <p14:creationId xmlns:p14="http://schemas.microsoft.com/office/powerpoint/2010/main" val="33592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latin typeface="Calibri"/>
                <a:cs typeface="Calibri"/>
              </a:rPr>
              <a:t>Example Bayes</a:t>
            </a:r>
            <a:r>
              <a:rPr lang="ja-JP" altLang="en-US" dirty="0">
                <a:latin typeface="Calibri"/>
                <a:cs typeface="Calibri"/>
              </a:rPr>
              <a:t>’</a:t>
            </a:r>
            <a:r>
              <a:rPr lang="en-US" dirty="0">
                <a:latin typeface="Calibri"/>
                <a:cs typeface="Calibri"/>
              </a:rPr>
              <a:t> Net: Insurance</a:t>
            </a:r>
          </a:p>
        </p:txBody>
      </p:sp>
      <p:pic>
        <p:nvPicPr>
          <p:cNvPr id="1536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9400" y="1295400"/>
            <a:ext cx="7497763" cy="4957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Calibri"/>
                <a:cs typeface="Calibri"/>
              </a:rPr>
              <a:t>Example Bayes</a:t>
            </a:r>
            <a:r>
              <a:rPr lang="ja-JP" altLang="en-US" dirty="0">
                <a:latin typeface="Calibri"/>
                <a:cs typeface="Calibri"/>
              </a:rPr>
              <a:t>’</a:t>
            </a:r>
            <a:r>
              <a:rPr lang="en-US" dirty="0">
                <a:latin typeface="Calibri"/>
                <a:cs typeface="Calibri"/>
              </a:rPr>
              <a:t> Net: Car</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447800"/>
            <a:ext cx="8509000" cy="4783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latin typeface="Calibri"/>
                <a:cs typeface="Calibri"/>
              </a:rPr>
              <a:t>Graphical Model Notation</a:t>
            </a:r>
          </a:p>
        </p:txBody>
      </p:sp>
      <p:sp>
        <p:nvSpPr>
          <p:cNvPr id="17411" name="Rectangle 3"/>
          <p:cNvSpPr>
            <a:spLocks noGrp="1" noChangeArrowheads="1"/>
          </p:cNvSpPr>
          <p:nvPr>
            <p:ph idx="1"/>
          </p:nvPr>
        </p:nvSpPr>
        <p:spPr>
          <a:xfrm>
            <a:off x="152400" y="1371600"/>
            <a:ext cx="5638800" cy="4876800"/>
          </a:xfrm>
        </p:spPr>
        <p:txBody>
          <a:bodyPr/>
          <a:lstStyle/>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Nodes: variables (with domains)</a:t>
            </a:r>
          </a:p>
          <a:p>
            <a:pPr lvl="1" eaLnBrk="1" hangingPunct="1">
              <a:lnSpc>
                <a:spcPct val="80000"/>
              </a:lnSpc>
            </a:pPr>
            <a:r>
              <a:rPr lang="en-US" sz="2000" dirty="0">
                <a:latin typeface="Calibri"/>
                <a:cs typeface="Calibri"/>
              </a:rPr>
              <a:t>Can be assigned (observed) or unassigned (unobserved)</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Arcs: interactions</a:t>
            </a:r>
          </a:p>
          <a:p>
            <a:pPr lvl="1" eaLnBrk="1" hangingPunct="1">
              <a:lnSpc>
                <a:spcPct val="80000"/>
              </a:lnSpc>
            </a:pPr>
            <a:r>
              <a:rPr lang="en-US" sz="2000" dirty="0">
                <a:latin typeface="Calibri"/>
                <a:cs typeface="Calibri"/>
              </a:rPr>
              <a:t>Indicate </a:t>
            </a:r>
            <a:r>
              <a:rPr lang="ja-JP" altLang="en-US" sz="2000" dirty="0">
                <a:latin typeface="Calibri"/>
                <a:cs typeface="Calibri"/>
              </a:rPr>
              <a:t>“</a:t>
            </a:r>
            <a:r>
              <a:rPr lang="en-US" sz="2000" dirty="0">
                <a:latin typeface="Calibri"/>
                <a:cs typeface="Calibri"/>
              </a:rPr>
              <a:t>direct influence</a:t>
            </a:r>
            <a:r>
              <a:rPr lang="ja-JP" altLang="en-US" sz="2000" dirty="0">
                <a:latin typeface="Calibri"/>
                <a:cs typeface="Calibri"/>
              </a:rPr>
              <a:t>”</a:t>
            </a:r>
            <a:r>
              <a:rPr lang="en-US" sz="2000" dirty="0">
                <a:latin typeface="Calibri"/>
                <a:cs typeface="Calibri"/>
              </a:rPr>
              <a:t> between variables</a:t>
            </a:r>
          </a:p>
          <a:p>
            <a:pPr lvl="1" eaLnBrk="1" hangingPunct="1">
              <a:lnSpc>
                <a:spcPct val="80000"/>
              </a:lnSpc>
            </a:pPr>
            <a:r>
              <a:rPr lang="en-US" sz="2000" dirty="0">
                <a:latin typeface="Calibri"/>
                <a:cs typeface="Calibri"/>
              </a:rPr>
              <a:t>Formally: encode conditional independence (more later)</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For now: imagine that arrows mean direct causation (in general, they don</a:t>
            </a:r>
            <a:r>
              <a:rPr lang="ja-JP" altLang="en-US" sz="2400" dirty="0">
                <a:latin typeface="Calibri"/>
                <a:cs typeface="Calibri"/>
              </a:rPr>
              <a:t>’</a:t>
            </a:r>
            <a:r>
              <a:rPr lang="en-US" sz="2400" dirty="0">
                <a:latin typeface="Calibri"/>
                <a:cs typeface="Calibri"/>
              </a:rPr>
              <a:t>t!)</a:t>
            </a:r>
          </a:p>
          <a:p>
            <a:pPr eaLnBrk="1" hangingPunct="1">
              <a:lnSpc>
                <a:spcPct val="80000"/>
              </a:lnSpc>
            </a:pPr>
            <a:endParaRPr lang="en-US" sz="2400" dirty="0">
              <a:latin typeface="Calibri"/>
              <a:cs typeface="Calibri"/>
            </a:endParaRPr>
          </a:p>
        </p:txBody>
      </p:sp>
      <p:pic>
        <p:nvPicPr>
          <p:cNvPr id="1741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r="61858" b="49960"/>
          <a:stretch>
            <a:fillRect/>
          </a:stretch>
        </p:blipFill>
        <p:spPr bwMode="auto">
          <a:xfrm>
            <a:off x="6553200" y="1676400"/>
            <a:ext cx="14478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7413" name="Group 5"/>
          <p:cNvGrpSpPr>
            <a:grpSpLocks/>
          </p:cNvGrpSpPr>
          <p:nvPr/>
        </p:nvGrpSpPr>
        <p:grpSpPr bwMode="auto">
          <a:xfrm>
            <a:off x="5715000" y="3125787"/>
            <a:ext cx="2805113" cy="1979613"/>
            <a:chOff x="3600" y="2208"/>
            <a:chExt cx="1767" cy="1247"/>
          </a:xfrm>
        </p:grpSpPr>
        <p:pic>
          <p:nvPicPr>
            <p:cNvPr id="17415"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6" name="Rectangle 7"/>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3001" y="3276600"/>
            <a:ext cx="3047998" cy="182271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9200" y="1219200"/>
            <a:ext cx="2743200"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sp>
        <p:nvSpPr>
          <p:cNvPr id="18439" name="Rectangle 7"/>
          <p:cNvSpPr>
            <a:spLocks noGrp="1" noChangeArrowheads="1"/>
          </p:cNvSpPr>
          <p:nvPr>
            <p:ph idx="1"/>
          </p:nvPr>
        </p:nvSpPr>
        <p:spPr/>
        <p:txBody>
          <a:bodyPr/>
          <a:lstStyle/>
          <a:p>
            <a:pPr eaLnBrk="1" hangingPunct="1"/>
            <a:r>
              <a:rPr lang="en-US" dirty="0">
                <a:latin typeface="Calibri"/>
                <a:cs typeface="Calibri"/>
              </a:rPr>
              <a:t>N independent coin flips</a:t>
            </a: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r>
              <a:rPr lang="en-US" dirty="0">
                <a:latin typeface="Calibri"/>
                <a:cs typeface="Calibri"/>
              </a:rPr>
              <a:t>No interactions between variables: </a:t>
            </a:r>
            <a:r>
              <a:rPr lang="en-US" dirty="0">
                <a:solidFill>
                  <a:srgbClr val="CC0000"/>
                </a:solidFill>
                <a:latin typeface="Calibri"/>
                <a:cs typeface="Calibri"/>
              </a:rPr>
              <a:t>absolute independence</a:t>
            </a:r>
          </a:p>
          <a:p>
            <a:pPr eaLnBrk="1" hangingPunct="1"/>
            <a:endParaRPr lang="en-US" dirty="0">
              <a:solidFill>
                <a:srgbClr val="CC0000"/>
              </a:solidFill>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p:txBody>
      </p:sp>
      <p:sp>
        <p:nvSpPr>
          <p:cNvPr id="18435" name="Oval 3"/>
          <p:cNvSpPr>
            <a:spLocks noChangeArrowheads="1"/>
          </p:cNvSpPr>
          <p:nvPr/>
        </p:nvSpPr>
        <p:spPr bwMode="auto">
          <a:xfrm>
            <a:off x="14478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X</a:t>
            </a:r>
            <a:r>
              <a:rPr lang="en-US" sz="2800" baseline="-25000" dirty="0">
                <a:latin typeface="Calibri"/>
                <a:cs typeface="Calibri"/>
              </a:rPr>
              <a:t>1</a:t>
            </a:r>
          </a:p>
        </p:txBody>
      </p:sp>
      <p:sp>
        <p:nvSpPr>
          <p:cNvPr id="18436" name="Oval 4"/>
          <p:cNvSpPr>
            <a:spLocks noChangeArrowheads="1"/>
          </p:cNvSpPr>
          <p:nvPr/>
        </p:nvSpPr>
        <p:spPr bwMode="auto">
          <a:xfrm>
            <a:off x="3124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18437" name="Oval 5"/>
          <p:cNvSpPr>
            <a:spLocks noChangeArrowheads="1"/>
          </p:cNvSpPr>
          <p:nvPr/>
        </p:nvSpPr>
        <p:spPr bwMode="auto">
          <a:xfrm>
            <a:off x="6553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18438" name="Picture 6"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5029200" y="35052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7928" y="1447800"/>
            <a:ext cx="2871386"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P spid="184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1065987" name="Rectangle 3"/>
          <p:cNvSpPr>
            <a:spLocks noGrp="1" noChangeArrowheads="1"/>
          </p:cNvSpPr>
          <p:nvPr>
            <p:ph idx="1"/>
          </p:nvPr>
        </p:nvSpPr>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R: It rains</a:t>
            </a:r>
          </a:p>
          <a:p>
            <a:pPr lvl="1" eaLnBrk="1" hangingPunct="1"/>
            <a:r>
              <a:rPr lang="en-US" sz="2000" dirty="0">
                <a:latin typeface="Calibri"/>
                <a:cs typeface="Calibri"/>
              </a:rPr>
              <a:t>T: There is traffic</a:t>
            </a:r>
          </a:p>
          <a:p>
            <a:pPr lvl="1" eaLnBrk="1" hangingPunct="1"/>
            <a:endParaRPr lang="en-US" sz="2000" dirty="0">
              <a:latin typeface="Calibri"/>
              <a:cs typeface="Calibri"/>
            </a:endParaRPr>
          </a:p>
          <a:p>
            <a:pPr eaLnBrk="1" hangingPunct="1"/>
            <a:r>
              <a:rPr lang="en-US" sz="2400" dirty="0">
                <a:latin typeface="Calibri"/>
                <a:cs typeface="Calibri"/>
              </a:rPr>
              <a:t>Model 1: independence</a:t>
            </a:r>
          </a:p>
          <a:p>
            <a:pPr eaLnBrk="1" hangingPunct="1"/>
            <a:endParaRPr lang="en-US" sz="2400" dirty="0">
              <a:latin typeface="Calibri"/>
              <a:cs typeface="Calibri"/>
            </a:endParaRPr>
          </a:p>
          <a:p>
            <a:pPr eaLnBrk="1" hangingPunct="1"/>
            <a:endParaRPr lang="en-US" sz="2400" dirty="0">
              <a:latin typeface="Calibri"/>
              <a:cs typeface="Calibri"/>
            </a:endParaRPr>
          </a:p>
          <a:p>
            <a:pPr lvl="3"/>
            <a:endParaRPr lang="en-US" sz="1200" dirty="0">
              <a:latin typeface="Calibri"/>
              <a:cs typeface="Calibri"/>
            </a:endParaRPr>
          </a:p>
          <a:p>
            <a:pPr marL="0" indent="0" eaLnBrk="1" hangingPunct="1">
              <a:buNone/>
            </a:pPr>
            <a:endParaRPr lang="en-US" sz="2400" dirty="0">
              <a:latin typeface="Calibri"/>
              <a:cs typeface="Calibri"/>
            </a:endParaRPr>
          </a:p>
          <a:p>
            <a:pPr eaLnBrk="1" hangingPunct="1"/>
            <a:endParaRPr lang="en-US" sz="2400" dirty="0">
              <a:latin typeface="Calibri"/>
              <a:cs typeface="Calibri"/>
            </a:endParaRPr>
          </a:p>
          <a:p>
            <a:pPr eaLnBrk="1" hangingPunct="1"/>
            <a:endParaRPr lang="en-US" sz="2400" dirty="0">
              <a:latin typeface="Calibri"/>
              <a:cs typeface="Calibri"/>
            </a:endParaRPr>
          </a:p>
          <a:p>
            <a:pPr lvl="3"/>
            <a:endParaRPr lang="en-US" sz="1200" dirty="0">
              <a:latin typeface="Calibri"/>
              <a:cs typeface="Calibri"/>
            </a:endParaRPr>
          </a:p>
          <a:p>
            <a:pPr eaLnBrk="1" hangingPunct="1"/>
            <a:r>
              <a:rPr lang="en-US" sz="2400" dirty="0">
                <a:latin typeface="Calibri"/>
                <a:cs typeface="Calibri"/>
              </a:rPr>
              <a:t>Why is an agent using model 2 better?</a:t>
            </a:r>
          </a:p>
          <a:p>
            <a:pPr eaLnBrk="1" hangingPunct="1"/>
            <a:endParaRPr lang="en-US" sz="2400" dirty="0">
              <a:latin typeface="Calibri"/>
              <a:cs typeface="Calibri"/>
            </a:endParaRPr>
          </a:p>
        </p:txBody>
      </p:sp>
      <p:sp>
        <p:nvSpPr>
          <p:cNvPr id="19460" name="Oval 4"/>
          <p:cNvSpPr>
            <a:spLocks noChangeArrowheads="1"/>
          </p:cNvSpPr>
          <p:nvPr/>
        </p:nvSpPr>
        <p:spPr bwMode="auto">
          <a:xfrm>
            <a:off x="23622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19461" name="Oval 5"/>
          <p:cNvSpPr>
            <a:spLocks noChangeArrowheads="1"/>
          </p:cNvSpPr>
          <p:nvPr/>
        </p:nvSpPr>
        <p:spPr bwMode="auto">
          <a:xfrm>
            <a:off x="23622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T</a:t>
            </a:r>
            <a:endParaRPr lang="en-US" sz="2800" baseline="-25000" dirty="0">
              <a:latin typeface="Calibri"/>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1" y="1143000"/>
            <a:ext cx="3886198" cy="1628965"/>
          </a:xfrm>
          <a:prstGeom prst="rect">
            <a:avLst/>
          </a:prstGeom>
        </p:spPr>
      </p:pic>
      <p:sp>
        <p:nvSpPr>
          <p:cNvPr id="8" name="Oval 4"/>
          <p:cNvSpPr>
            <a:spLocks noChangeArrowheads="1"/>
          </p:cNvSpPr>
          <p:nvPr/>
        </p:nvSpPr>
        <p:spPr bwMode="auto">
          <a:xfrm>
            <a:off x="73914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9" name="Oval 5"/>
          <p:cNvSpPr>
            <a:spLocks noChangeArrowheads="1"/>
          </p:cNvSpPr>
          <p:nvPr/>
        </p:nvSpPr>
        <p:spPr bwMode="auto">
          <a:xfrm>
            <a:off x="73914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10" name="AutoShape 6"/>
          <p:cNvCxnSpPr>
            <a:cxnSpLocks noChangeShapeType="1"/>
            <a:stCxn id="8" idx="4"/>
            <a:endCxn id="9" idx="0"/>
          </p:cNvCxnSpPr>
          <p:nvPr/>
        </p:nvCxnSpPr>
        <p:spPr bwMode="auto">
          <a:xfrm>
            <a:off x="7772400" y="42814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1" name="Rectangle 3"/>
          <p:cNvSpPr txBox="1">
            <a:spLocks noChangeArrowheads="1"/>
          </p:cNvSpPr>
          <p:nvPr/>
        </p:nvSpPr>
        <p:spPr bwMode="auto">
          <a:xfrm>
            <a:off x="5257800" y="1502074"/>
            <a:ext cx="9855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endParaRPr lang="en-US" sz="2400" dirty="0">
              <a:latin typeface="Calibri"/>
              <a:cs typeface="Calibri"/>
            </a:endParaRPr>
          </a:p>
          <a:p>
            <a:pPr marL="0" indent="0">
              <a:buNone/>
            </a:pPr>
            <a:br>
              <a:rPr lang="en-US" sz="2400" dirty="0">
                <a:latin typeface="Calibri"/>
                <a:cs typeface="Calibri"/>
              </a:rPr>
            </a:br>
            <a:endParaRPr lang="en-US" sz="2400" dirty="0">
              <a:latin typeface="Calibri"/>
              <a:cs typeface="Calibri"/>
            </a:endParaRPr>
          </a:p>
          <a:p>
            <a:pPr lvl="3"/>
            <a:endParaRPr lang="en-US" sz="1200" dirty="0">
              <a:latin typeface="Calibri"/>
              <a:cs typeface="Calibri"/>
            </a:endParaRPr>
          </a:p>
          <a:p>
            <a:r>
              <a:rPr lang="en-US" sz="2400" dirty="0">
                <a:latin typeface="Calibri"/>
                <a:cs typeface="Calibri"/>
              </a:rPr>
              <a:t>Model 2: rain causes traffic</a:t>
            </a:r>
          </a:p>
          <a:p>
            <a:endParaRPr lang="en-US" sz="2400" dirty="0">
              <a:latin typeface="Calibri"/>
              <a:cs typeface="Calibri"/>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9400" y="1295400"/>
            <a:ext cx="1496345" cy="144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98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659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p:bldP spid="19461"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a:latin typeface="Calibri"/>
                <a:cs typeface="Calibri"/>
              </a:rPr>
              <a:t>Variables</a:t>
            </a: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7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70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70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70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70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70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70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a:latin typeface="Calibri"/>
                <a:cs typeface="Calibri"/>
              </a:rPr>
              <a:t>Variables</a:t>
            </a: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
        <p:nvSpPr>
          <p:cNvPr id="3" name="Oval 2"/>
          <p:cNvSpPr/>
          <p:nvPr/>
        </p:nvSpPr>
        <p:spPr>
          <a:xfrm>
            <a:off x="4572000" y="4953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sp>
        <p:nvSpPr>
          <p:cNvPr id="6" name="Oval 5"/>
          <p:cNvSpPr/>
          <p:nvPr/>
        </p:nvSpPr>
        <p:spPr>
          <a:xfrm>
            <a:off x="3810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 name="Oval 6"/>
          <p:cNvSpPr/>
          <p:nvPr/>
        </p:nvSpPr>
        <p:spPr>
          <a:xfrm>
            <a:off x="4797778" y="6273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8" name="Oval 7"/>
          <p:cNvSpPr/>
          <p:nvPr/>
        </p:nvSpPr>
        <p:spPr>
          <a:xfrm>
            <a:off x="5715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 name="Oval 8"/>
          <p:cNvSpPr/>
          <p:nvPr/>
        </p:nvSpPr>
        <p:spPr>
          <a:xfrm>
            <a:off x="36576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10" name="Oval 9"/>
          <p:cNvSpPr/>
          <p:nvPr/>
        </p:nvSpPr>
        <p:spPr>
          <a:xfrm>
            <a:off x="8267700" y="53721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 name="Straight Arrow Connector 4"/>
          <p:cNvCxnSpPr>
            <a:stCxn id="9" idx="5"/>
            <a:endCxn id="3" idx="1"/>
          </p:cNvCxnSpPr>
          <p:nvPr/>
        </p:nvCxnSpPr>
        <p:spPr>
          <a:xfrm>
            <a:off x="4047845" y="46574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a:endCxn id="6" idx="7"/>
          </p:cNvCxnSpPr>
          <p:nvPr/>
        </p:nvCxnSpPr>
        <p:spPr>
          <a:xfrm flipH="1">
            <a:off x="4200245" y="53432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5"/>
            <a:endCxn id="7" idx="1"/>
          </p:cNvCxnSpPr>
          <p:nvPr/>
        </p:nvCxnSpPr>
        <p:spPr>
          <a:xfrm>
            <a:off x="4200245" y="6029045"/>
            <a:ext cx="664488" cy="31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4"/>
            <a:endCxn id="7" idx="0"/>
          </p:cNvCxnSpPr>
          <p:nvPr/>
        </p:nvCxnSpPr>
        <p:spPr>
          <a:xfrm>
            <a:off x="4800600" y="5410200"/>
            <a:ext cx="225778" cy="86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6"/>
            <a:endCxn id="8" idx="1"/>
          </p:cNvCxnSpPr>
          <p:nvPr/>
        </p:nvCxnSpPr>
        <p:spPr>
          <a:xfrm>
            <a:off x="5029200" y="5181600"/>
            <a:ext cx="752755" cy="52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412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8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8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8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8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80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8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914" y="1447800"/>
            <a:ext cx="5203085" cy="2729838"/>
          </a:xfrm>
          <a:prstGeom prst="rect">
            <a:avLst/>
          </a:prstGeom>
        </p:spPr>
      </p:pic>
      <p:sp>
        <p:nvSpPr>
          <p:cNvPr id="4098" name="Rectangle 2"/>
          <p:cNvSpPr>
            <a:spLocks noGrp="1" noChangeArrowheads="1"/>
          </p:cNvSpPr>
          <p:nvPr>
            <p:ph type="title"/>
          </p:nvPr>
        </p:nvSpPr>
        <p:spPr/>
        <p:txBody>
          <a:bodyPr/>
          <a:lstStyle/>
          <a:p>
            <a:pPr eaLnBrk="1" hangingPunct="1"/>
            <a:r>
              <a:rPr lang="en-US" dirty="0">
                <a:latin typeface="Calibri"/>
                <a:cs typeface="Calibri"/>
              </a:rPr>
              <a:t>Probabilistic Models</a:t>
            </a:r>
          </a:p>
        </p:txBody>
      </p:sp>
      <p:sp>
        <p:nvSpPr>
          <p:cNvPr id="4099" name="Rectangle 3"/>
          <p:cNvSpPr>
            <a:spLocks noGrp="1" noChangeArrowheads="1"/>
          </p:cNvSpPr>
          <p:nvPr>
            <p:ph idx="1"/>
          </p:nvPr>
        </p:nvSpPr>
        <p:spPr>
          <a:xfrm>
            <a:off x="304800" y="1524000"/>
            <a:ext cx="7010400" cy="4876800"/>
          </a:xfrm>
        </p:spPr>
        <p:txBody>
          <a:bodyPr/>
          <a:lstStyle/>
          <a:p>
            <a:pPr eaLnBrk="1" hangingPunct="1">
              <a:lnSpc>
                <a:spcPct val="80000"/>
              </a:lnSpc>
            </a:pPr>
            <a:r>
              <a:rPr lang="en-US" sz="2400" dirty="0">
                <a:latin typeface="Calibri"/>
                <a:cs typeface="Calibri"/>
              </a:rPr>
              <a:t>Models describe how (a portion of) the world works</a:t>
            </a:r>
          </a:p>
          <a:p>
            <a:pPr marL="0" indent="0" eaLnBrk="1" hangingPunct="1">
              <a:lnSpc>
                <a:spcPct val="80000"/>
              </a:lnSpc>
              <a:buNone/>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Models are always simplifications</a:t>
            </a:r>
          </a:p>
          <a:p>
            <a:pPr lvl="1" eaLnBrk="1" hangingPunct="1">
              <a:lnSpc>
                <a:spcPct val="80000"/>
              </a:lnSpc>
            </a:pPr>
            <a:r>
              <a:rPr lang="en-US" sz="2000" dirty="0">
                <a:latin typeface="Calibri"/>
                <a:cs typeface="Calibri"/>
              </a:rPr>
              <a:t>May not account for every variable</a:t>
            </a:r>
          </a:p>
          <a:p>
            <a:pPr lvl="1" eaLnBrk="1" hangingPunct="1">
              <a:lnSpc>
                <a:spcPct val="80000"/>
              </a:lnSpc>
            </a:pPr>
            <a:r>
              <a:rPr lang="en-US" sz="2000" dirty="0">
                <a:latin typeface="Calibri"/>
                <a:cs typeface="Calibri"/>
              </a:rPr>
              <a:t>May not account for all interactions between variables</a:t>
            </a:r>
          </a:p>
          <a:p>
            <a:pPr lvl="1" eaLnBrk="1" hangingPunct="1">
              <a:lnSpc>
                <a:spcPct val="80000"/>
              </a:lnSpc>
            </a:pPr>
            <a:r>
              <a:rPr lang="ja-JP" altLang="en-US" sz="2000" dirty="0">
                <a:latin typeface="Calibri"/>
                <a:cs typeface="Calibri"/>
              </a:rPr>
              <a:t>“</a:t>
            </a:r>
            <a:r>
              <a:rPr lang="en-US" sz="2000" dirty="0">
                <a:latin typeface="Calibri"/>
                <a:cs typeface="Calibri"/>
              </a:rPr>
              <a:t>All models are wrong; but some are useful.</a:t>
            </a:r>
            <a:r>
              <a:rPr lang="ja-JP" altLang="en-US" sz="2000" dirty="0">
                <a:latin typeface="Calibri"/>
                <a:cs typeface="Calibri"/>
              </a:rPr>
              <a:t>”</a:t>
            </a:r>
            <a:br>
              <a:rPr lang="en-US" sz="2000" dirty="0">
                <a:latin typeface="Calibri"/>
                <a:cs typeface="Calibri"/>
              </a:rPr>
            </a:br>
            <a:r>
              <a:rPr lang="en-US" sz="2000" dirty="0">
                <a:latin typeface="Calibri"/>
                <a:cs typeface="Calibri"/>
              </a:rPr>
              <a:t>     – George E. P. Box</a:t>
            </a:r>
          </a:p>
          <a:p>
            <a:pPr lvl="1" eaLnBrk="1" hangingPunct="1">
              <a:lnSpc>
                <a:spcPct val="80000"/>
              </a:lnSpc>
            </a:pPr>
            <a:endParaRPr lang="en-US" sz="2000" dirty="0">
              <a:latin typeface="Calibri"/>
              <a:cs typeface="Calibri"/>
            </a:endParaRPr>
          </a:p>
          <a:p>
            <a:pPr lvl="6">
              <a:lnSpc>
                <a:spcPct val="80000"/>
              </a:lnSpc>
            </a:pPr>
            <a:endParaRPr lang="en-US" sz="1600" dirty="0">
              <a:latin typeface="Calibri"/>
              <a:cs typeface="Calibri"/>
            </a:endParaRPr>
          </a:p>
          <a:p>
            <a:pPr eaLnBrk="1" hangingPunct="1">
              <a:lnSpc>
                <a:spcPct val="80000"/>
              </a:lnSpc>
            </a:pPr>
            <a:r>
              <a:rPr lang="en-US" sz="2400" dirty="0">
                <a:latin typeface="Calibri"/>
                <a:cs typeface="Calibri"/>
              </a:rPr>
              <a:t>What do we do with probabilistic models?</a:t>
            </a:r>
          </a:p>
          <a:p>
            <a:pPr lvl="1" eaLnBrk="1" hangingPunct="1">
              <a:lnSpc>
                <a:spcPct val="80000"/>
              </a:lnSpc>
            </a:pPr>
            <a:r>
              <a:rPr lang="en-US" sz="2000" dirty="0">
                <a:latin typeface="Calibri"/>
                <a:cs typeface="Calibri"/>
              </a:rPr>
              <a:t>We (or our agents) need to reason about unknown variables, given evidence</a:t>
            </a:r>
          </a:p>
          <a:p>
            <a:pPr lvl="1" eaLnBrk="1" hangingPunct="1">
              <a:lnSpc>
                <a:spcPct val="80000"/>
              </a:lnSpc>
            </a:pPr>
            <a:r>
              <a:rPr lang="en-US" sz="2000" dirty="0">
                <a:latin typeface="Calibri"/>
                <a:cs typeface="Calibri"/>
              </a:rPr>
              <a:t>Example: explanation (diagnostic reasoning)</a:t>
            </a:r>
          </a:p>
          <a:p>
            <a:pPr lvl="1" eaLnBrk="1" hangingPunct="1">
              <a:lnSpc>
                <a:spcPct val="80000"/>
              </a:lnSpc>
            </a:pPr>
            <a:r>
              <a:rPr lang="en-US" sz="2000" dirty="0">
                <a:latin typeface="Calibri"/>
                <a:cs typeface="Calibri"/>
              </a:rPr>
              <a:t>Example: prediction (causal reasoning)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
        <p:nvSpPr>
          <p:cNvPr id="5" name="Oval 4"/>
          <p:cNvSpPr/>
          <p:nvPr/>
        </p:nvSpPr>
        <p:spPr>
          <a:xfrm>
            <a:off x="26670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 name="Oval 5"/>
          <p:cNvSpPr/>
          <p:nvPr/>
        </p:nvSpPr>
        <p:spPr>
          <a:xfrm>
            <a:off x="1905000" y="5410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7" name="Oval 6"/>
          <p:cNvSpPr/>
          <p:nvPr/>
        </p:nvSpPr>
        <p:spPr>
          <a:xfrm>
            <a:off x="3157677" y="550936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a:t>
            </a:r>
            <a:endParaRPr lang="en-US" dirty="0"/>
          </a:p>
        </p:txBody>
      </p:sp>
      <p:sp>
        <p:nvSpPr>
          <p:cNvPr id="8" name="Oval 7"/>
          <p:cNvSpPr/>
          <p:nvPr/>
        </p:nvSpPr>
        <p:spPr>
          <a:xfrm>
            <a:off x="3648355"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9" name="Oval 8"/>
          <p:cNvSpPr/>
          <p:nvPr/>
        </p:nvSpPr>
        <p:spPr>
          <a:xfrm>
            <a:off x="1752600"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10" name="Straight Arrow Connector 9"/>
          <p:cNvCxnSpPr>
            <a:endCxn id="6" idx="1"/>
          </p:cNvCxnSpPr>
          <p:nvPr/>
        </p:nvCxnSpPr>
        <p:spPr>
          <a:xfrm>
            <a:off x="2142845" y="44288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9" idx="7"/>
          </p:cNvCxnSpPr>
          <p:nvPr/>
        </p:nvCxnSpPr>
        <p:spPr>
          <a:xfrm flipH="1">
            <a:off x="2295245" y="51146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1"/>
          </p:cNvCxnSpPr>
          <p:nvPr/>
        </p:nvCxnSpPr>
        <p:spPr>
          <a:xfrm>
            <a:off x="2895600" y="5181600"/>
            <a:ext cx="329032" cy="394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5" idx="7"/>
          </p:cNvCxnSpPr>
          <p:nvPr/>
        </p:nvCxnSpPr>
        <p:spPr>
          <a:xfrm flipH="1">
            <a:off x="3057245" y="4428845"/>
            <a:ext cx="658065"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28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0"/>
            <a:ext cx="12192000" cy="1143000"/>
          </a:xfrm>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 Semantics</a:t>
            </a:r>
          </a:p>
        </p:txBody>
      </p:sp>
      <p:sp>
        <p:nvSpPr>
          <p:cNvPr id="23555" name="Rectangle 3"/>
          <p:cNvSpPr>
            <a:spLocks noGrp="1" noChangeArrowheads="1"/>
          </p:cNvSpPr>
          <p:nvPr>
            <p:ph idx="1"/>
          </p:nvPr>
        </p:nvSpPr>
        <p:spPr>
          <a:xfrm>
            <a:off x="1066800" y="1397000"/>
            <a:ext cx="5943600" cy="4525963"/>
          </a:xfrm>
        </p:spPr>
        <p:txBody>
          <a:bodyPr/>
          <a:lstStyle/>
          <a:p>
            <a:pPr eaLnBrk="1" hangingPunct="1">
              <a:lnSpc>
                <a:spcPct val="80000"/>
              </a:lnSpc>
            </a:pPr>
            <a:r>
              <a:rPr lang="en-US" sz="2400" dirty="0">
                <a:latin typeface="Calibri"/>
                <a:cs typeface="Calibri"/>
              </a:rPr>
              <a:t>A set of nodes, one per variable X</a:t>
            </a:r>
          </a:p>
          <a:p>
            <a:pPr lvl="5">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directed, acyclic graph</a:t>
            </a:r>
          </a:p>
          <a:p>
            <a:pPr lvl="5">
              <a:lnSpc>
                <a:spcPct val="80000"/>
              </a:lnSpc>
            </a:pPr>
            <a:endParaRPr lang="en-US" sz="1200" dirty="0">
              <a:latin typeface="Calibri"/>
              <a:cs typeface="Calibri"/>
            </a:endParaRPr>
          </a:p>
          <a:p>
            <a:pPr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conditional distribution for each node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 collection of distributions over X, one for each combination of parents</a:t>
            </a:r>
            <a:r>
              <a:rPr lang="ja-JP" altLang="en-US" sz="2000" dirty="0">
                <a:latin typeface="Calibri"/>
                <a:cs typeface="Calibri"/>
              </a:rPr>
              <a:t>’</a:t>
            </a:r>
            <a:r>
              <a:rPr lang="en-US" sz="2000" dirty="0">
                <a:latin typeface="Calibri"/>
                <a:cs typeface="Calibri"/>
              </a:rPr>
              <a:t> values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1000" dirty="0">
              <a:latin typeface="Calibri"/>
              <a:cs typeface="Calibri"/>
            </a:endParaRPr>
          </a:p>
          <a:p>
            <a:pPr lvl="1" eaLnBrk="1" hangingPunct="1">
              <a:lnSpc>
                <a:spcPct val="80000"/>
              </a:lnSpc>
            </a:pPr>
            <a:r>
              <a:rPr lang="en-US" sz="2000" dirty="0">
                <a:latin typeface="Calibri"/>
                <a:cs typeface="Calibri"/>
              </a:rPr>
              <a:t>CPT: conditional probability table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Description of a noisy </a:t>
            </a:r>
            <a:r>
              <a:rPr lang="ja-JP" altLang="en-US" sz="2000" dirty="0">
                <a:latin typeface="Calibri"/>
                <a:cs typeface="Calibri"/>
              </a:rPr>
              <a:t>“</a:t>
            </a:r>
            <a:r>
              <a:rPr lang="en-US" sz="2000" dirty="0">
                <a:latin typeface="Calibri"/>
                <a:cs typeface="Calibri"/>
              </a:rPr>
              <a:t>causal</a:t>
            </a:r>
            <a:r>
              <a:rPr lang="ja-JP" altLang="en-US" sz="2000" dirty="0">
                <a:latin typeface="Calibri"/>
                <a:cs typeface="Calibri"/>
              </a:rPr>
              <a:t>”</a:t>
            </a:r>
            <a:r>
              <a:rPr lang="en-US" sz="2000" dirty="0">
                <a:latin typeface="Calibri"/>
                <a:cs typeface="Calibri"/>
              </a:rPr>
              <a:t> process</a:t>
            </a:r>
          </a:p>
          <a:p>
            <a:pPr lvl="4">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p:txBody>
      </p:sp>
      <p:sp>
        <p:nvSpPr>
          <p:cNvPr id="23556" name="Oval 4"/>
          <p:cNvSpPr>
            <a:spLocks noChangeArrowheads="1"/>
          </p:cNvSpPr>
          <p:nvPr/>
        </p:nvSpPr>
        <p:spPr bwMode="auto">
          <a:xfrm>
            <a:off x="8229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A</a:t>
            </a:r>
            <a:r>
              <a:rPr lang="en-US" sz="2400" baseline="-25000" dirty="0">
                <a:latin typeface="Calibri"/>
                <a:cs typeface="Calibri"/>
              </a:rPr>
              <a:t>1</a:t>
            </a:r>
          </a:p>
        </p:txBody>
      </p:sp>
      <p:sp>
        <p:nvSpPr>
          <p:cNvPr id="23557" name="Oval 5"/>
          <p:cNvSpPr>
            <a:spLocks noChangeArrowheads="1"/>
          </p:cNvSpPr>
          <p:nvPr/>
        </p:nvSpPr>
        <p:spPr bwMode="auto">
          <a:xfrm>
            <a:off x="8839200" y="3302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endParaRPr lang="en-US" sz="2400" baseline="-25000">
              <a:latin typeface="Calibri"/>
              <a:cs typeface="Calibri"/>
            </a:endParaRPr>
          </a:p>
        </p:txBody>
      </p:sp>
      <p:cxnSp>
        <p:nvCxnSpPr>
          <p:cNvPr id="23558" name="AutoShape 6"/>
          <p:cNvCxnSpPr>
            <a:cxnSpLocks noChangeShapeType="1"/>
            <a:stCxn id="23556" idx="4"/>
            <a:endCxn id="23557" idx="1"/>
          </p:cNvCxnSpPr>
          <p:nvPr/>
        </p:nvCxnSpPr>
        <p:spPr bwMode="auto">
          <a:xfrm>
            <a:off x="8496300" y="24780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3559" name="Oval 7"/>
          <p:cNvSpPr>
            <a:spLocks noChangeArrowheads="1"/>
          </p:cNvSpPr>
          <p:nvPr/>
        </p:nvSpPr>
        <p:spPr bwMode="auto">
          <a:xfrm>
            <a:off x="9753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A</a:t>
            </a:r>
            <a:r>
              <a:rPr lang="en-US" sz="2400" i="1" baseline="-25000">
                <a:latin typeface="Calibri"/>
                <a:cs typeface="Calibri"/>
              </a:rPr>
              <a:t>n</a:t>
            </a:r>
          </a:p>
        </p:txBody>
      </p:sp>
      <p:cxnSp>
        <p:nvCxnSpPr>
          <p:cNvPr id="23560" name="AutoShape 8"/>
          <p:cNvCxnSpPr>
            <a:cxnSpLocks noChangeShapeType="1"/>
            <a:stCxn id="23559" idx="4"/>
            <a:endCxn id="23557" idx="7"/>
          </p:cNvCxnSpPr>
          <p:nvPr/>
        </p:nvCxnSpPr>
        <p:spPr bwMode="auto">
          <a:xfrm flipH="1">
            <a:off x="9294813" y="2478088"/>
            <a:ext cx="7254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3561" name="Picture 9" descr="txp_fig"/>
          <p:cNvPicPr>
            <a:picLocks noChangeAspect="1" noChangeArrowheads="1"/>
          </p:cNvPicPr>
          <p:nvPr>
            <p:custDataLst>
              <p:tags r:id="rId1"/>
            </p:custDataLst>
          </p:nvPr>
        </p:nvPicPr>
        <p:blipFill>
          <a:blip r:embed="rId6" cstate="email">
            <a:extLst>
              <a:ext uri="{28A0092B-C50C-407E-A947-70E740481C1C}">
                <a14:useLocalDpi xmlns:a14="http://schemas.microsoft.com/office/drawing/2010/main" val="0"/>
              </a:ext>
            </a:extLst>
          </a:blip>
          <a:srcRect/>
          <a:stretch>
            <a:fillRect/>
          </a:stretch>
        </p:blipFill>
        <p:spPr bwMode="auto">
          <a:xfrm>
            <a:off x="8915400" y="20828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3562" name="AutoShape 10"/>
          <p:cNvCxnSpPr>
            <a:cxnSpLocks noChangeShapeType="1"/>
            <a:endCxn id="23557" idx="0"/>
          </p:cNvCxnSpPr>
          <p:nvPr/>
        </p:nvCxnSpPr>
        <p:spPr bwMode="auto">
          <a:xfrm flipH="1">
            <a:off x="9105900" y="2540000"/>
            <a:ext cx="152400" cy="7477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8305800" y="4368800"/>
            <a:ext cx="2057400" cy="30213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23564" name="AutoShape 12"/>
          <p:cNvSpPr>
            <a:spLocks noChangeArrowheads="1"/>
          </p:cNvSpPr>
          <p:nvPr/>
        </p:nvSpPr>
        <p:spPr bwMode="auto">
          <a:xfrm rot="5400000">
            <a:off x="9563100" y="3492500"/>
            <a:ext cx="609600" cy="685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100 h 21600"/>
              <a:gd name="T14" fmla="*/ 19055 w 21600"/>
              <a:gd name="T15" fmla="*/ 8058 h 21600"/>
            </a:gdLst>
            <a:ahLst/>
            <a:cxnLst>
              <a:cxn ang="T8">
                <a:pos x="T0" y="T1"/>
              </a:cxn>
              <a:cxn ang="T9">
                <a:pos x="T2" y="T3"/>
              </a:cxn>
              <a:cxn ang="T10">
                <a:pos x="T4" y="T5"/>
              </a:cxn>
              <a:cxn ang="T11">
                <a:pos x="T6" y="T7"/>
              </a:cxn>
            </a:cxnLst>
            <a:rect l="T12" t="T13" r="T14" b="T15"/>
            <a:pathLst>
              <a:path w="21600" h="21600">
                <a:moveTo>
                  <a:pt x="21600" y="6079"/>
                </a:moveTo>
                <a:lnTo>
                  <a:pt x="13781" y="0"/>
                </a:lnTo>
                <a:lnTo>
                  <a:pt x="13781" y="4100"/>
                </a:lnTo>
                <a:lnTo>
                  <a:pt x="12427" y="4100"/>
                </a:lnTo>
                <a:cubicBezTo>
                  <a:pt x="5564" y="4100"/>
                  <a:pt x="0" y="7708"/>
                  <a:pt x="0" y="12158"/>
                </a:cubicBezTo>
                <a:lnTo>
                  <a:pt x="0" y="21600"/>
                </a:lnTo>
                <a:lnTo>
                  <a:pt x="4046" y="21600"/>
                </a:lnTo>
                <a:lnTo>
                  <a:pt x="4046" y="12158"/>
                </a:lnTo>
                <a:cubicBezTo>
                  <a:pt x="4046" y="9894"/>
                  <a:pt x="7798" y="8058"/>
                  <a:pt x="12427" y="8058"/>
                </a:cubicBezTo>
                <a:lnTo>
                  <a:pt x="13781" y="8058"/>
                </a:lnTo>
                <a:lnTo>
                  <a:pt x="13781" y="12158"/>
                </a:lnTo>
                <a:close/>
              </a:path>
            </a:pathLst>
          </a:cu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5" name="Picture 4"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895600" y="3987800"/>
            <a:ext cx="1927225" cy="30202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23566" name="Text Box 14"/>
          <p:cNvSpPr txBox="1">
            <a:spLocks noChangeArrowheads="1"/>
          </p:cNvSpPr>
          <p:nvPr/>
        </p:nvSpPr>
        <p:spPr bwMode="auto">
          <a:xfrm>
            <a:off x="914400" y="5867400"/>
            <a:ext cx="10744200"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3200" i="1" dirty="0">
                <a:solidFill>
                  <a:srgbClr val="CC0000"/>
                </a:solidFill>
                <a:latin typeface="Calibri"/>
                <a:cs typeface="Calibri"/>
              </a:rPr>
              <a:t>A Bayes net = Topology (graph) + Local Conditional Probabilities</a:t>
            </a: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Tree>
    <p:extLst>
      <p:ext uri="{BB962C8B-B14F-4D97-AF65-F5344CB8AC3E}">
        <p14:creationId xmlns:p14="http://schemas.microsoft.com/office/powerpoint/2010/main" val="1489256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a:latin typeface="Calibri"/>
                <a:cs typeface="Calibri"/>
              </a:rPr>
              <a:t>Probabilities in BNs</a:t>
            </a:r>
          </a:p>
        </p:txBody>
      </p:sp>
      <p:sp>
        <p:nvSpPr>
          <p:cNvPr id="24579" name="Rectangle 3"/>
          <p:cNvSpPr>
            <a:spLocks noGrp="1" noChangeArrowheads="1"/>
          </p:cNvSpPr>
          <p:nvPr>
            <p:ph idx="1"/>
          </p:nvPr>
        </p:nvSpPr>
        <p:spPr>
          <a:xfrm>
            <a:off x="1981200" y="1524000"/>
            <a:ext cx="8229600" cy="4800600"/>
          </a:xfrm>
        </p:spPr>
        <p:txBody>
          <a:bodyPr/>
          <a:lstStyle/>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 nets </a:t>
            </a:r>
            <a:r>
              <a:rPr lang="en-US" sz="2400" dirty="0">
                <a:solidFill>
                  <a:srgbClr val="CC0000"/>
                </a:solidFill>
                <a:latin typeface="Calibri"/>
                <a:cs typeface="Calibri"/>
              </a:rPr>
              <a:t>implicitly</a:t>
            </a:r>
            <a:r>
              <a:rPr lang="en-US" sz="2400" dirty="0">
                <a:latin typeface="Calibri"/>
                <a:cs typeface="Calibri"/>
              </a:rPr>
              <a:t> encode joint 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As a product of local conditional 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To see what probability a BN gives to a full assignment, multiply all the relevant conditionals together:</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Example:</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endParaRPr lang="en-US" sz="2400" dirty="0">
              <a:latin typeface="Calibri"/>
              <a:cs typeface="Calibri"/>
            </a:endParaRPr>
          </a:p>
        </p:txBody>
      </p:sp>
      <p:grpSp>
        <p:nvGrpSpPr>
          <p:cNvPr id="24580" name="Group 4"/>
          <p:cNvGrpSpPr>
            <a:grpSpLocks/>
          </p:cNvGrpSpPr>
          <p:nvPr/>
        </p:nvGrpSpPr>
        <p:grpSpPr bwMode="auto">
          <a:xfrm>
            <a:off x="7162800" y="4038600"/>
            <a:ext cx="2119313" cy="1495425"/>
            <a:chOff x="3600" y="2208"/>
            <a:chExt cx="1767" cy="1247"/>
          </a:xfrm>
        </p:grpSpPr>
        <p:pic>
          <p:nvPicPr>
            <p:cNvPr id="24584"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5" name="Rectangle 6"/>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886200" y="3276600"/>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801" y="4191000"/>
            <a:ext cx="1911361" cy="1142999"/>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
        <p:nvSpPr>
          <p:cNvPr id="2" name="TextBox 1"/>
          <p:cNvSpPr txBox="1"/>
          <p:nvPr/>
        </p:nvSpPr>
        <p:spPr>
          <a:xfrm>
            <a:off x="3429000" y="5505722"/>
            <a:ext cx="3080972" cy="369332"/>
          </a:xfrm>
          <a:prstGeom prst="rect">
            <a:avLst/>
          </a:prstGeom>
          <a:noFill/>
        </p:spPr>
        <p:txBody>
          <a:bodyPr wrap="none" rtlCol="0">
            <a:spAutoFit/>
          </a:bodyPr>
          <a:lstStyle/>
          <a:p>
            <a:r>
              <a:rPr lang="en-US" i="1" dirty="0">
                <a:latin typeface="Times" charset="0"/>
              </a:rPr>
              <a:t>P(+cavity, +detect, -toothache)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a:latin typeface="Calibri"/>
                <a:cs typeface="Calibri"/>
              </a:rPr>
              <a:t>Probabilities in BNs</a:t>
            </a:r>
          </a:p>
        </p:txBody>
      </p:sp>
      <p:sp>
        <p:nvSpPr>
          <p:cNvPr id="24579" name="Rectangle 3"/>
          <p:cNvSpPr>
            <a:spLocks noGrp="1" noChangeArrowheads="1"/>
          </p:cNvSpPr>
          <p:nvPr>
            <p:ph idx="1"/>
          </p:nvPr>
        </p:nvSpPr>
        <p:spPr>
          <a:xfrm>
            <a:off x="457200" y="1371600"/>
            <a:ext cx="8229600" cy="4800600"/>
          </a:xfrm>
        </p:spPr>
        <p:txBody>
          <a:bodyPr/>
          <a:lstStyle/>
          <a:p>
            <a:pPr eaLnBrk="1" hangingPunct="1">
              <a:lnSpc>
                <a:spcPct val="80000"/>
              </a:lnSpc>
            </a:pPr>
            <a:r>
              <a:rPr lang="en-US" sz="2400" dirty="0">
                <a:latin typeface="Calibri"/>
                <a:cs typeface="Calibri"/>
              </a:rPr>
              <a:t>Why are we guaranteed that setting</a:t>
            </a:r>
            <a:endParaRPr lang="en-US" sz="2000" dirty="0">
              <a:latin typeface="Calibri"/>
              <a:cs typeface="Calibri"/>
            </a:endParaRPr>
          </a:p>
          <a:p>
            <a:pPr lvl="8">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lvl="2">
              <a:lnSpc>
                <a:spcPct val="80000"/>
              </a:lnSpc>
            </a:pPr>
            <a:endParaRPr lang="en-US" sz="1600" dirty="0">
              <a:latin typeface="Calibri"/>
              <a:cs typeface="Calibri"/>
            </a:endParaRPr>
          </a:p>
          <a:p>
            <a:pPr lvl="7">
              <a:lnSpc>
                <a:spcPct val="80000"/>
              </a:lnSpc>
            </a:pPr>
            <a:endParaRPr lang="en-US" sz="1200" dirty="0">
              <a:latin typeface="Calibri"/>
              <a:cs typeface="Calibri"/>
            </a:endParaRPr>
          </a:p>
          <a:p>
            <a:pPr marL="0" indent="0" eaLnBrk="1" hangingPunct="1">
              <a:lnSpc>
                <a:spcPct val="80000"/>
              </a:lnSpc>
              <a:buNone/>
            </a:pPr>
            <a:r>
              <a:rPr lang="en-US" sz="2400" dirty="0">
                <a:latin typeface="Calibri"/>
                <a:cs typeface="Calibri"/>
              </a:rPr>
              <a:t>    results in a proper joint distribution?  </a:t>
            </a:r>
            <a:endParaRPr lang="en-US" sz="1200" dirty="0">
              <a:latin typeface="Calibri"/>
              <a:cs typeface="Calibri"/>
            </a:endParaRPr>
          </a:p>
          <a:p>
            <a:pPr lvl="7">
              <a:lnSpc>
                <a:spcPct val="80000"/>
              </a:lnSpc>
            </a:pPr>
            <a:endParaRPr lang="en-US" sz="1200" dirty="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a:latin typeface="Calibri"/>
                <a:cs typeface="Calibri"/>
              </a:rPr>
              <a:t>Chain rule (valid for all distributions): </a:t>
            </a:r>
          </a:p>
          <a:p>
            <a:pPr eaLnBrk="1" hangingPunct="1">
              <a:lnSpc>
                <a:spcPct val="80000"/>
              </a:lnSpc>
            </a:pPr>
            <a:endParaRPr lang="en-US" sz="2400" dirty="0">
              <a:latin typeface="Calibri"/>
              <a:cs typeface="Calibri"/>
            </a:endParaRPr>
          </a:p>
          <a:p>
            <a:pPr eaLnBrk="1" hangingPunct="1">
              <a:lnSpc>
                <a:spcPct val="80000"/>
              </a:lnSpc>
            </a:pPr>
            <a:r>
              <a:rPr lang="en-US" sz="2400" u="sng" dirty="0">
                <a:latin typeface="Calibri"/>
                <a:cs typeface="Calibri"/>
              </a:rPr>
              <a:t>Assume</a:t>
            </a:r>
            <a:r>
              <a:rPr lang="en-US" sz="2400" dirty="0">
                <a:latin typeface="Calibri"/>
                <a:cs typeface="Calibri"/>
              </a:rPr>
              <a:t> conditional independences: </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sym typeface="Wingdings"/>
              </a:rPr>
              <a:t>       Consequence:</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a:latin typeface="Calibri"/>
                <a:cs typeface="Calibri"/>
              </a:rPr>
              <a:t>Not every BN can represent every joint distribution</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The topology enforces certain conditional independencies</a:t>
            </a:r>
          </a:p>
        </p:txBody>
      </p:sp>
      <p:pic>
        <p:nvPicPr>
          <p:cNvPr id="4" name="Picture 3"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1219200" y="1842796"/>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 name="Picture 4"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6019800" y="3200400"/>
            <a:ext cx="5115374" cy="7425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505200" y="4677376"/>
            <a:ext cx="5078413" cy="69957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pic>
        <p:nvPicPr>
          <p:cNvPr id="6" name="Picture 5"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6019800" y="4147542"/>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74594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57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9">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79">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47" name="Text Box 47"/>
          <p:cNvSpPr txBox="1">
            <a:spLocks noChangeArrowheads="1"/>
          </p:cNvSpPr>
          <p:nvPr/>
        </p:nvSpPr>
        <p:spPr bwMode="auto">
          <a:xfrm>
            <a:off x="2286000" y="5943600"/>
            <a:ext cx="67056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i="1" dirty="0">
                <a:solidFill>
                  <a:srgbClr val="CC0000"/>
                </a:solidFill>
                <a:latin typeface="Calibri"/>
                <a:cs typeface="Calibri"/>
              </a:rPr>
              <a:t>Only distributions whose variables are absolutely independent can be represented by a Bayes</a:t>
            </a:r>
            <a:r>
              <a:rPr lang="ja-JP" altLang="en-US" i="1" dirty="0">
                <a:solidFill>
                  <a:srgbClr val="CC0000"/>
                </a:solidFill>
                <a:latin typeface="Calibri"/>
                <a:cs typeface="Calibri"/>
              </a:rPr>
              <a:t>’</a:t>
            </a:r>
            <a:r>
              <a:rPr lang="en-US" i="1" dirty="0">
                <a:solidFill>
                  <a:srgbClr val="CC0000"/>
                </a:solidFill>
                <a:latin typeface="Calibri"/>
                <a:cs typeface="Calibri"/>
              </a:rPr>
              <a:t> net with no arcs.</a:t>
            </a:r>
          </a:p>
        </p:txBody>
      </p:sp>
      <p:sp>
        <p:nvSpPr>
          <p:cNvPr id="25602"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graphicFrame>
        <p:nvGraphicFramePr>
          <p:cNvPr id="1071108" name="Group 4"/>
          <p:cNvGraphicFramePr>
            <a:graphicFrameLocks noGrp="1"/>
          </p:cNvGraphicFramePr>
          <p:nvPr>
            <p:extLst>
              <p:ext uri="{D42A27DB-BD31-4B8C-83A1-F6EECF244321}">
                <p14:modId xmlns:p14="http://schemas.microsoft.com/office/powerpoint/2010/main" val="3150617775"/>
              </p:ext>
            </p:extLst>
          </p:nvPr>
        </p:nvGraphicFramePr>
        <p:xfrm>
          <a:off x="1219200" y="34480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 name="Picture 1" descr="txp_fig.png"/>
          <p:cNvPicPr>
            <a:picLocks noChangeAspect="1"/>
          </p:cNvPicPr>
          <p:nvPr>
            <p:custDataLst>
              <p:tags r:id="rId1"/>
            </p:custDataLst>
          </p:nvPr>
        </p:nvPicPr>
        <p:blipFill>
          <a:blip r:embed="rId9" cstate="email">
            <a:extLst>
              <a:ext uri="{28A0092B-C50C-407E-A947-70E740481C1C}">
                <a14:useLocalDpi xmlns:a14="http://schemas.microsoft.com/office/drawing/2010/main" val="0"/>
              </a:ext>
            </a:extLst>
          </a:blip>
          <a:stretch>
            <a:fillRect/>
          </a:stretch>
        </p:blipFill>
        <p:spPr bwMode="auto">
          <a:xfrm>
            <a:off x="1512888" y="3070225"/>
            <a:ext cx="911225" cy="29876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1120" name="Group 16"/>
          <p:cNvGraphicFramePr>
            <a:graphicFrameLocks noGrp="1"/>
          </p:cNvGraphicFramePr>
          <p:nvPr>
            <p:extLst>
              <p:ext uri="{D42A27DB-BD31-4B8C-83A1-F6EECF244321}">
                <p14:modId xmlns:p14="http://schemas.microsoft.com/office/powerpoint/2010/main" val="2285494891"/>
              </p:ext>
            </p:extLst>
          </p:nvPr>
        </p:nvGraphicFramePr>
        <p:xfrm>
          <a:off x="2990850" y="344487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1131" name="Group 27"/>
          <p:cNvGraphicFramePr>
            <a:graphicFrameLocks noGrp="1"/>
          </p:cNvGraphicFramePr>
          <p:nvPr>
            <p:extLst>
              <p:ext uri="{D42A27DB-BD31-4B8C-83A1-F6EECF244321}">
                <p14:modId xmlns:p14="http://schemas.microsoft.com/office/powerpoint/2010/main" val="2431668484"/>
              </p:ext>
            </p:extLst>
          </p:nvPr>
        </p:nvGraphicFramePr>
        <p:xfrm>
          <a:off x="6267450" y="344487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 name="Picture 3" descr="txp_fig.png"/>
          <p:cNvPicPr>
            <a:picLocks noChangeAspect="1"/>
          </p:cNvPicPr>
          <p:nvPr>
            <p:custDataLst>
              <p:tags r:id="rId2"/>
            </p:custDataLst>
          </p:nvPr>
        </p:nvPicPr>
        <p:blipFill>
          <a:blip r:embed="rId10" cstate="email">
            <a:extLst>
              <a:ext uri="{28A0092B-C50C-407E-A947-70E740481C1C}">
                <a14:useLocalDpi xmlns:a14="http://schemas.microsoft.com/office/drawing/2010/main" val="0"/>
              </a:ext>
            </a:extLst>
          </a:blip>
          <a:stretch>
            <a:fillRect/>
          </a:stretch>
        </p:blipFill>
        <p:spPr bwMode="auto">
          <a:xfrm>
            <a:off x="6556375" y="3070225"/>
            <a:ext cx="925513" cy="29855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3" name="Picture 2" descr="txp_fig.png"/>
          <p:cNvPicPr>
            <a:picLocks noChangeAspect="1"/>
          </p:cNvPicPr>
          <p:nvPr>
            <p:custDataLst>
              <p:tags r:id="rId3"/>
            </p:custDataLst>
          </p:nvPr>
        </p:nvPicPr>
        <p:blipFill>
          <a:blip r:embed="rId11" cstate="email">
            <a:extLst>
              <a:ext uri="{28A0092B-C50C-407E-A947-70E740481C1C}">
                <a14:useLocalDpi xmlns:a14="http://schemas.microsoft.com/office/drawing/2010/main" val="0"/>
              </a:ext>
            </a:extLst>
          </a:blip>
          <a:stretch>
            <a:fillRect/>
          </a:stretch>
        </p:blipFill>
        <p:spPr bwMode="auto">
          <a:xfrm>
            <a:off x="3286125" y="3070225"/>
            <a:ext cx="911225" cy="29876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5640" name="Picture 40" descr="txp_fig"/>
          <p:cNvPicPr>
            <a:picLocks noChangeAspect="1" noChangeArrowheads="1"/>
          </p:cNvPicPr>
          <p:nvPr>
            <p:custDataLst>
              <p:tags r:id="rId4"/>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5105400" y="3725863"/>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42" name="Oval 42"/>
          <p:cNvSpPr>
            <a:spLocks noChangeArrowheads="1"/>
          </p:cNvSpPr>
          <p:nvPr/>
        </p:nvSpPr>
        <p:spPr bwMode="auto">
          <a:xfrm>
            <a:off x="16002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1</a:t>
            </a:r>
          </a:p>
        </p:txBody>
      </p:sp>
      <p:sp>
        <p:nvSpPr>
          <p:cNvPr id="25643" name="Oval 43"/>
          <p:cNvSpPr>
            <a:spLocks noChangeArrowheads="1"/>
          </p:cNvSpPr>
          <p:nvPr/>
        </p:nvSpPr>
        <p:spPr bwMode="auto">
          <a:xfrm>
            <a:off x="3276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25644" name="Oval 44"/>
          <p:cNvSpPr>
            <a:spLocks noChangeArrowheads="1"/>
          </p:cNvSpPr>
          <p:nvPr/>
        </p:nvSpPr>
        <p:spPr bwMode="auto">
          <a:xfrm>
            <a:off x="6705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25645" name="Picture 45" descr="txp_fig"/>
          <p:cNvPicPr>
            <a:picLocks noChangeAspect="1" noChangeArrowheads="1"/>
          </p:cNvPicPr>
          <p:nvPr>
            <p:custDataLst>
              <p:tags r:id="rId5"/>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5181600" y="22098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txp_fig.png"/>
          <p:cNvPicPr>
            <a:picLocks noChangeAspect="1"/>
          </p:cNvPicPr>
          <p:nvPr>
            <p:custDataLst>
              <p:tags r:id="rId6"/>
            </p:custDataLst>
          </p:nvPr>
        </p:nvPicPr>
        <p:blipFill>
          <a:blip r:embed="rId13" cstate="email">
            <a:extLst>
              <a:ext uri="{28A0092B-C50C-407E-A947-70E740481C1C}">
                <a14:useLocalDpi xmlns:a14="http://schemas.microsoft.com/office/drawing/2010/main" val="0"/>
              </a:ext>
            </a:extLst>
          </a:blip>
          <a:stretch>
            <a:fillRect/>
          </a:stretch>
        </p:blipFill>
        <p:spPr bwMode="auto">
          <a:xfrm>
            <a:off x="1465263" y="5108575"/>
            <a:ext cx="1971675" cy="29873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15400" y="1447798"/>
            <a:ext cx="2893913" cy="27647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6628" name="Oval 4"/>
          <p:cNvSpPr>
            <a:spLocks noChangeArrowheads="1"/>
          </p:cNvSpPr>
          <p:nvPr/>
        </p:nvSpPr>
        <p:spPr bwMode="auto">
          <a:xfrm>
            <a:off x="1143000" y="2286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6629" name="Oval 5"/>
          <p:cNvSpPr>
            <a:spLocks noChangeArrowheads="1"/>
          </p:cNvSpPr>
          <p:nvPr/>
        </p:nvSpPr>
        <p:spPr bwMode="auto">
          <a:xfrm>
            <a:off x="1143000" y="3962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6630" name="AutoShape 6"/>
          <p:cNvCxnSpPr>
            <a:cxnSpLocks noChangeShapeType="1"/>
            <a:stCxn id="26628" idx="4"/>
            <a:endCxn id="26629" idx="0"/>
          </p:cNvCxnSpPr>
          <p:nvPr/>
        </p:nvCxnSpPr>
        <p:spPr bwMode="auto">
          <a:xfrm>
            <a:off x="1524000" y="30622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2135" name="Group 7"/>
          <p:cNvGraphicFramePr>
            <a:graphicFrameLocks noGrp="1"/>
          </p:cNvGraphicFramePr>
          <p:nvPr>
            <p:extLst>
              <p:ext uri="{D42A27DB-BD31-4B8C-83A1-F6EECF244321}">
                <p14:modId xmlns:p14="http://schemas.microsoft.com/office/powerpoint/2010/main" val="3396549545"/>
              </p:ext>
            </p:extLst>
          </p:nvPr>
        </p:nvGraphicFramePr>
        <p:xfrm>
          <a:off x="2762250" y="235585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3148013" y="1981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2181" name="Group 53"/>
          <p:cNvGraphicFramePr>
            <a:graphicFrameLocks noGrp="1"/>
          </p:cNvGraphicFramePr>
          <p:nvPr>
            <p:extLst>
              <p:ext uri="{D42A27DB-BD31-4B8C-83A1-F6EECF244321}">
                <p14:modId xmlns:p14="http://schemas.microsoft.com/office/powerpoint/2010/main" val="1925771579"/>
              </p:ext>
            </p:extLst>
          </p:nvPr>
        </p:nvGraphicFramePr>
        <p:xfrm>
          <a:off x="2381250" y="37973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 +r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895600" y="3417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2185" name="Group 57"/>
          <p:cNvGraphicFramePr>
            <a:graphicFrameLocks noGrp="1"/>
          </p:cNvGraphicFramePr>
          <p:nvPr>
            <p:extLst>
              <p:ext uri="{D42A27DB-BD31-4B8C-83A1-F6EECF244321}">
                <p14:modId xmlns:p14="http://schemas.microsoft.com/office/powerpoint/2010/main" val="1800554009"/>
              </p:ext>
            </p:extLst>
          </p:nvPr>
        </p:nvGraphicFramePr>
        <p:xfrm>
          <a:off x="2381250" y="46609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5213135" y="2362200"/>
            <a:ext cx="1810181" cy="29920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1800" y="4419600"/>
            <a:ext cx="5247974" cy="2199775"/>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41414" y="4572000"/>
            <a:ext cx="2126385" cy="20574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199" y="1143001"/>
            <a:ext cx="2666998" cy="1773729"/>
          </a:xfrm>
          <a:prstGeom prst="rect">
            <a:avLst/>
          </a:prstGeom>
        </p:spPr>
      </p:pic>
      <p:sp>
        <p:nvSpPr>
          <p:cNvPr id="27650" name="Title 1"/>
          <p:cNvSpPr>
            <a:spLocks noGrp="1"/>
          </p:cNvSpPr>
          <p:nvPr>
            <p:ph type="title"/>
          </p:nvPr>
        </p:nvSpPr>
        <p:spPr/>
        <p:txBody>
          <a:bodyPr/>
          <a:lstStyle/>
          <a:p>
            <a:r>
              <a:rPr lang="en-US" dirty="0">
                <a:latin typeface="Calibri"/>
                <a:cs typeface="Calibri"/>
              </a:rPr>
              <a:t>Example: Alarm Network</a:t>
            </a:r>
          </a:p>
        </p:txBody>
      </p:sp>
      <p:sp>
        <p:nvSpPr>
          <p:cNvPr id="5" name="Oval 4"/>
          <p:cNvSpPr/>
          <p:nvPr/>
        </p:nvSpPr>
        <p:spPr>
          <a:xfrm>
            <a:off x="29718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6" name="Oval 5"/>
          <p:cNvSpPr/>
          <p:nvPr/>
        </p:nvSpPr>
        <p:spPr>
          <a:xfrm>
            <a:off x="4800600" y="1554162"/>
            <a:ext cx="1843088"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a:latin typeface="Calibri"/>
                <a:cs typeface="Calibri"/>
              </a:rPr>
              <a:t>E</a:t>
            </a:r>
            <a:r>
              <a:rPr lang="en-US">
                <a:latin typeface="Calibri"/>
                <a:cs typeface="Calibri"/>
              </a:rPr>
              <a:t>arthquake</a:t>
            </a:r>
            <a:endParaRPr lang="en-US" dirty="0">
              <a:latin typeface="Calibri"/>
              <a:cs typeface="Calibri"/>
            </a:endParaRPr>
          </a:p>
        </p:txBody>
      </p:sp>
      <p:sp>
        <p:nvSpPr>
          <p:cNvPr id="7" name="Oval 6"/>
          <p:cNvSpPr/>
          <p:nvPr/>
        </p:nvSpPr>
        <p:spPr>
          <a:xfrm>
            <a:off x="39624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8" name="Oval 7"/>
          <p:cNvSpPr/>
          <p:nvPr/>
        </p:nvSpPr>
        <p:spPr>
          <a:xfrm>
            <a:off x="28194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9" name="Oval 8"/>
          <p:cNvSpPr/>
          <p:nvPr/>
        </p:nvSpPr>
        <p:spPr>
          <a:xfrm>
            <a:off x="51054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11" name="Straight Arrow Connector 10"/>
          <p:cNvCxnSpPr>
            <a:stCxn id="5" idx="4"/>
            <a:endCxn id="7" idx="1"/>
          </p:cNvCxnSpPr>
          <p:nvPr/>
        </p:nvCxnSpPr>
        <p:spPr>
          <a:xfrm rot="16200000" flipH="1">
            <a:off x="37449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a:stCxn id="6" idx="4"/>
            <a:endCxn id="7" idx="7"/>
          </p:cNvCxnSpPr>
          <p:nvPr/>
        </p:nvCxnSpPr>
        <p:spPr>
          <a:xfrm flipH="1">
            <a:off x="4938012" y="2392362"/>
            <a:ext cx="784132" cy="2974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7" idx="3"/>
            <a:endCxn id="8" idx="0"/>
          </p:cNvCxnSpPr>
          <p:nvPr/>
        </p:nvCxnSpPr>
        <p:spPr>
          <a:xfrm rot="5400000">
            <a:off x="36306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7" idx="5"/>
            <a:endCxn id="9" idx="0"/>
          </p:cNvCxnSpPr>
          <p:nvPr/>
        </p:nvCxnSpPr>
        <p:spPr>
          <a:xfrm rot="16200000" flipH="1">
            <a:off x="51784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1464960616"/>
              </p:ext>
            </p:extLst>
          </p:nvPr>
        </p:nvGraphicFramePr>
        <p:xfrm>
          <a:off x="1524000" y="1427162"/>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291386141"/>
              </p:ext>
            </p:extLst>
          </p:nvPr>
        </p:nvGraphicFramePr>
        <p:xfrm>
          <a:off x="7010400" y="1350962"/>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27273459"/>
              </p:ext>
            </p:extLst>
          </p:nvPr>
        </p:nvGraphicFramePr>
        <p:xfrm>
          <a:off x="7010400" y="3200400"/>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264688790"/>
              </p:ext>
            </p:extLst>
          </p:nvPr>
        </p:nvGraphicFramePr>
        <p:xfrm>
          <a:off x="1676400" y="4678362"/>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329292151"/>
              </p:ext>
            </p:extLst>
          </p:nvPr>
        </p:nvGraphicFramePr>
        <p:xfrm>
          <a:off x="4267200" y="4678362"/>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 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8675" name="Rectangle 3"/>
          <p:cNvSpPr>
            <a:spLocks noGrp="1" noChangeArrowheads="1"/>
          </p:cNvSpPr>
          <p:nvPr>
            <p:ph idx="1"/>
          </p:nvPr>
        </p:nvSpPr>
        <p:spPr/>
        <p:txBody>
          <a:bodyPr/>
          <a:lstStyle/>
          <a:p>
            <a:pPr eaLnBrk="1" hangingPunct="1"/>
            <a:r>
              <a:rPr lang="en-US" dirty="0">
                <a:latin typeface="Calibri"/>
                <a:cs typeface="Calibri"/>
              </a:rPr>
              <a:t>Causal direction</a:t>
            </a:r>
          </a:p>
        </p:txBody>
      </p:sp>
      <p:sp>
        <p:nvSpPr>
          <p:cNvPr id="28676" name="Oval 4"/>
          <p:cNvSpPr>
            <a:spLocks noChangeArrowheads="1"/>
          </p:cNvSpPr>
          <p:nvPr/>
        </p:nvSpPr>
        <p:spPr bwMode="auto">
          <a:xfrm>
            <a:off x="914400" y="3429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8677" name="Oval 5"/>
          <p:cNvSpPr>
            <a:spLocks noChangeArrowheads="1"/>
          </p:cNvSpPr>
          <p:nvPr/>
        </p:nvSpPr>
        <p:spPr bwMode="auto">
          <a:xfrm>
            <a:off x="914400" y="5105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8678" name="AutoShape 6"/>
          <p:cNvCxnSpPr>
            <a:cxnSpLocks noChangeShapeType="1"/>
            <a:stCxn id="28676" idx="4"/>
            <a:endCxn id="28677" idx="0"/>
          </p:cNvCxnSpPr>
          <p:nvPr/>
        </p:nvCxnSpPr>
        <p:spPr bwMode="auto">
          <a:xfrm>
            <a:off x="1295400" y="42052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8279" name="Group 7"/>
          <p:cNvGraphicFramePr>
            <a:graphicFrameLocks noGrp="1"/>
          </p:cNvGraphicFramePr>
          <p:nvPr>
            <p:extLst>
              <p:ext uri="{D42A27DB-BD31-4B8C-83A1-F6EECF244321}">
                <p14:modId xmlns:p14="http://schemas.microsoft.com/office/powerpoint/2010/main" val="886661444"/>
              </p:ext>
            </p:extLst>
          </p:nvPr>
        </p:nvGraphicFramePr>
        <p:xfrm>
          <a:off x="2533650" y="349885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2919413" y="3124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8291" name="Group 19"/>
          <p:cNvGraphicFramePr>
            <a:graphicFrameLocks noGrp="1"/>
          </p:cNvGraphicFramePr>
          <p:nvPr>
            <p:extLst>
              <p:ext uri="{D42A27DB-BD31-4B8C-83A1-F6EECF244321}">
                <p14:modId xmlns:p14="http://schemas.microsoft.com/office/powerpoint/2010/main" val="2800383901"/>
              </p:ext>
            </p:extLst>
          </p:nvPr>
        </p:nvGraphicFramePr>
        <p:xfrm>
          <a:off x="2152650" y="49403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667000" y="4560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8305" name="Group 33"/>
          <p:cNvGraphicFramePr>
            <a:graphicFrameLocks noGrp="1"/>
          </p:cNvGraphicFramePr>
          <p:nvPr>
            <p:extLst>
              <p:ext uri="{D42A27DB-BD31-4B8C-83A1-F6EECF244321}">
                <p14:modId xmlns:p14="http://schemas.microsoft.com/office/powerpoint/2010/main" val="1174854939"/>
              </p:ext>
            </p:extLst>
          </p:nvPr>
        </p:nvGraphicFramePr>
        <p:xfrm>
          <a:off x="2152650" y="58039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8318" name="Group 46"/>
          <p:cNvGraphicFramePr>
            <a:graphicFrameLocks noGrp="1"/>
          </p:cNvGraphicFramePr>
          <p:nvPr>
            <p:extLst>
              <p:ext uri="{D42A27DB-BD31-4B8C-83A1-F6EECF244321}">
                <p14:modId xmlns:p14="http://schemas.microsoft.com/office/powerpoint/2010/main" val="1905586191"/>
              </p:ext>
            </p:extLst>
          </p:nvPr>
        </p:nvGraphicFramePr>
        <p:xfrm>
          <a:off x="5638800" y="4419600"/>
          <a:ext cx="2190750" cy="14859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endParaRPr kumimoji="0" lang="en-US" sz="1800" b="0" i="0" u="none" strike="noStrike" cap="none" normalizeH="0" baseline="0" dirty="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3" name="Picture 2"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6218238" y="3971925"/>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00" y="1295400"/>
            <a:ext cx="4485974" cy="1880370"/>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96200" y="1447800"/>
            <a:ext cx="1689842" cy="1635018"/>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Example: Reverse Traffic</a:t>
            </a:r>
          </a:p>
        </p:txBody>
      </p:sp>
      <p:sp>
        <p:nvSpPr>
          <p:cNvPr id="29699" name="Rectangle 3"/>
          <p:cNvSpPr>
            <a:spLocks noGrp="1" noChangeArrowheads="1"/>
          </p:cNvSpPr>
          <p:nvPr>
            <p:ph idx="1"/>
          </p:nvPr>
        </p:nvSpPr>
        <p:spPr/>
        <p:txBody>
          <a:bodyPr/>
          <a:lstStyle/>
          <a:p>
            <a:pPr eaLnBrk="1" hangingPunct="1"/>
            <a:r>
              <a:rPr lang="en-US" dirty="0">
                <a:latin typeface="Calibri"/>
                <a:cs typeface="Calibri"/>
              </a:rPr>
              <a:t>Reverse causality?</a:t>
            </a:r>
          </a:p>
        </p:txBody>
      </p:sp>
      <p:sp>
        <p:nvSpPr>
          <p:cNvPr id="29700" name="Oval 4"/>
          <p:cNvSpPr>
            <a:spLocks noChangeArrowheads="1"/>
          </p:cNvSpPr>
          <p:nvPr/>
        </p:nvSpPr>
        <p:spPr bwMode="auto">
          <a:xfrm>
            <a:off x="914400" y="34353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sp>
        <p:nvSpPr>
          <p:cNvPr id="29701" name="Oval 5"/>
          <p:cNvSpPr>
            <a:spLocks noChangeArrowheads="1"/>
          </p:cNvSpPr>
          <p:nvPr/>
        </p:nvSpPr>
        <p:spPr bwMode="auto">
          <a:xfrm>
            <a:off x="914400" y="51117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cxnSp>
        <p:nvCxnSpPr>
          <p:cNvPr id="29702" name="AutoShape 6"/>
          <p:cNvCxnSpPr>
            <a:cxnSpLocks noChangeShapeType="1"/>
            <a:stCxn id="29700" idx="4"/>
            <a:endCxn id="29701" idx="0"/>
          </p:cNvCxnSpPr>
          <p:nvPr/>
        </p:nvCxnSpPr>
        <p:spPr bwMode="auto">
          <a:xfrm>
            <a:off x="1295400" y="421163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9303" name="Group 7"/>
          <p:cNvGraphicFramePr>
            <a:graphicFrameLocks noGrp="1"/>
          </p:cNvGraphicFramePr>
          <p:nvPr>
            <p:extLst>
              <p:ext uri="{D42A27DB-BD31-4B8C-83A1-F6EECF244321}">
                <p14:modId xmlns:p14="http://schemas.microsoft.com/office/powerpoint/2010/main" val="2852204048"/>
              </p:ext>
            </p:extLst>
          </p:nvPr>
        </p:nvGraphicFramePr>
        <p:xfrm>
          <a:off x="2533650" y="350520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9/16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7/16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14" name="Group 18"/>
          <p:cNvGraphicFramePr>
            <a:graphicFrameLocks noGrp="1"/>
          </p:cNvGraphicFramePr>
          <p:nvPr>
            <p:extLst>
              <p:ext uri="{D42A27DB-BD31-4B8C-83A1-F6EECF244321}">
                <p14:modId xmlns:p14="http://schemas.microsoft.com/office/powerpoint/2010/main" val="3700252390"/>
              </p:ext>
            </p:extLst>
          </p:nvPr>
        </p:nvGraphicFramePr>
        <p:xfrm>
          <a:off x="2152650" y="494665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27" name="Group 31"/>
          <p:cNvGraphicFramePr>
            <a:graphicFrameLocks noGrp="1"/>
          </p:cNvGraphicFramePr>
          <p:nvPr>
            <p:extLst>
              <p:ext uri="{D42A27DB-BD31-4B8C-83A1-F6EECF244321}">
                <p14:modId xmlns:p14="http://schemas.microsoft.com/office/powerpoint/2010/main" val="1517067075"/>
              </p:ext>
            </p:extLst>
          </p:nvPr>
        </p:nvGraphicFramePr>
        <p:xfrm>
          <a:off x="2152650" y="581025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40" name="Group 44"/>
          <p:cNvGraphicFramePr>
            <a:graphicFrameLocks noGrp="1"/>
          </p:cNvGraphicFramePr>
          <p:nvPr>
            <p:extLst>
              <p:ext uri="{D42A27DB-BD31-4B8C-83A1-F6EECF244321}">
                <p14:modId xmlns:p14="http://schemas.microsoft.com/office/powerpoint/2010/main" val="3428074260"/>
              </p:ext>
            </p:extLst>
          </p:nvPr>
        </p:nvGraphicFramePr>
        <p:xfrm>
          <a:off x="5638800" y="4410075"/>
          <a:ext cx="2190750" cy="14859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endParaRPr kumimoji="0" lang="en-US" sz="1800" b="0" i="0" u="none" strike="noStrike" cap="none" normalizeH="0" baseline="0" dirty="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3" name="Picture 2"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6218238" y="3962400"/>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 name="Picture 1"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922588" y="313372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2670175" y="4562475"/>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7400" y="1295400"/>
            <a:ext cx="9601200" cy="6400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93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93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93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93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P spid="2970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500" y="1371600"/>
            <a:ext cx="10287000" cy="6858000"/>
          </a:xfrm>
          <a:prstGeom prst="rect">
            <a:avLst/>
          </a:prstGeom>
        </p:spPr>
      </p:pic>
      <p:sp>
        <p:nvSpPr>
          <p:cNvPr id="30722" name="Rectangle 2"/>
          <p:cNvSpPr>
            <a:spLocks noGrp="1" noChangeArrowheads="1"/>
          </p:cNvSpPr>
          <p:nvPr>
            <p:ph type="title"/>
          </p:nvPr>
        </p:nvSpPr>
        <p:spPr/>
        <p:txBody>
          <a:bodyPr/>
          <a:lstStyle/>
          <a:p>
            <a:pPr eaLnBrk="1" hangingPunct="1"/>
            <a:r>
              <a:rPr lang="en-US" dirty="0">
                <a:latin typeface="Calibri"/>
                <a:cs typeface="Calibri"/>
              </a:rPr>
              <a:t>Causality?</a:t>
            </a:r>
          </a:p>
        </p:txBody>
      </p:sp>
      <p:sp>
        <p:nvSpPr>
          <p:cNvPr id="30723" name="Rectangle 3"/>
          <p:cNvSpPr>
            <a:spLocks noGrp="1" noChangeArrowheads="1"/>
          </p:cNvSpPr>
          <p:nvPr>
            <p:ph idx="1"/>
          </p:nvPr>
        </p:nvSpPr>
        <p:spPr>
          <a:xfrm>
            <a:off x="406400" y="1397001"/>
            <a:ext cx="6908800" cy="4729164"/>
          </a:xfrm>
        </p:spPr>
        <p:txBody>
          <a:bodyPr/>
          <a:lstStyle/>
          <a:p>
            <a:pPr eaLnBrk="1" hangingPunct="1">
              <a:lnSpc>
                <a:spcPct val="80000"/>
              </a:lnSpc>
            </a:pPr>
            <a:r>
              <a:rPr lang="en-US" sz="2400" dirty="0">
                <a:latin typeface="Calibri"/>
                <a:cs typeface="Calibri"/>
              </a:rPr>
              <a:t>When Bayes</a:t>
            </a:r>
            <a:r>
              <a:rPr lang="ja-JP" altLang="en-US" sz="2400" dirty="0">
                <a:latin typeface="Calibri"/>
                <a:cs typeface="Calibri"/>
              </a:rPr>
              <a:t>’</a:t>
            </a:r>
            <a:r>
              <a:rPr lang="en-US" sz="2400" dirty="0">
                <a:latin typeface="Calibri"/>
                <a:cs typeface="Calibri"/>
              </a:rPr>
              <a:t> nets reflect the true causal patterns:</a:t>
            </a:r>
          </a:p>
          <a:p>
            <a:pPr lvl="8">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Often simpler (nodes have fewer parents)</a:t>
            </a:r>
          </a:p>
          <a:p>
            <a:pPr lvl="1" eaLnBrk="1" hangingPunct="1">
              <a:lnSpc>
                <a:spcPct val="80000"/>
              </a:lnSpc>
            </a:pPr>
            <a:r>
              <a:rPr lang="en-US" sz="2000" dirty="0">
                <a:latin typeface="Calibri"/>
                <a:cs typeface="Calibri"/>
              </a:rPr>
              <a:t>Often easier to think about</a:t>
            </a:r>
          </a:p>
          <a:p>
            <a:pPr lvl="1" eaLnBrk="1" hangingPunct="1">
              <a:lnSpc>
                <a:spcPct val="80000"/>
              </a:lnSpc>
            </a:pPr>
            <a:r>
              <a:rPr lang="en-US" sz="2000" dirty="0">
                <a:latin typeface="Calibri"/>
                <a:cs typeface="Calibri"/>
              </a:rPr>
              <a:t>Often easier to elicit from experts</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BNs need not actually be causal</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Sometimes no causal net exists over the domain (especially if variables are missing)</a:t>
            </a:r>
          </a:p>
          <a:p>
            <a:pPr lvl="1" eaLnBrk="1" hangingPunct="1">
              <a:lnSpc>
                <a:spcPct val="80000"/>
              </a:lnSpc>
            </a:pPr>
            <a:r>
              <a:rPr lang="en-US" sz="2000" dirty="0">
                <a:latin typeface="Calibri"/>
                <a:cs typeface="Calibri"/>
              </a:rPr>
              <a:t>E.g. consider the variables </a:t>
            </a:r>
            <a:r>
              <a:rPr lang="en-US" sz="2000" i="1" dirty="0">
                <a:latin typeface="Calibri"/>
                <a:cs typeface="Calibri"/>
              </a:rPr>
              <a:t>Traffic</a:t>
            </a:r>
            <a:r>
              <a:rPr lang="en-US" sz="2000" dirty="0">
                <a:latin typeface="Calibri"/>
                <a:cs typeface="Calibri"/>
              </a:rPr>
              <a:t> and </a:t>
            </a:r>
            <a:r>
              <a:rPr lang="en-US" sz="2000" i="1" dirty="0">
                <a:latin typeface="Calibri"/>
                <a:cs typeface="Calibri"/>
              </a:rPr>
              <a:t>Drips</a:t>
            </a:r>
          </a:p>
          <a:p>
            <a:pPr lvl="1" eaLnBrk="1" hangingPunct="1">
              <a:lnSpc>
                <a:spcPct val="80000"/>
              </a:lnSpc>
            </a:pPr>
            <a:r>
              <a:rPr lang="en-US" sz="2000" dirty="0">
                <a:latin typeface="Calibri"/>
                <a:cs typeface="Calibri"/>
              </a:rPr>
              <a:t>End up with arrows that reflect correlation, not causation</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What do the arrows really mean?</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Topology may happen to encode causal structure</a:t>
            </a:r>
          </a:p>
          <a:p>
            <a:pPr lvl="1" eaLnBrk="1" hangingPunct="1">
              <a:lnSpc>
                <a:spcPct val="80000"/>
              </a:lnSpc>
            </a:pPr>
            <a:r>
              <a:rPr lang="en-US" sz="2000" dirty="0">
                <a:solidFill>
                  <a:srgbClr val="CC0000"/>
                </a:solidFill>
                <a:latin typeface="Calibri"/>
                <a:cs typeface="Calibri"/>
              </a:rPr>
              <a:t>Topology really encodes conditional independence</a:t>
            </a:r>
          </a:p>
        </p:txBody>
      </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1524000" y="6096000"/>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7" name="Rectangle 3"/>
          <p:cNvSpPr>
            <a:spLocks noGrp="1" noChangeArrowheads="1"/>
          </p:cNvSpPr>
          <p:nvPr>
            <p:ph idx="1"/>
          </p:nvPr>
        </p:nvSpPr>
        <p:spPr>
          <a:xfrm>
            <a:off x="304800" y="1371600"/>
            <a:ext cx="7772400" cy="4876800"/>
          </a:xfrm>
        </p:spPr>
        <p:txBody>
          <a:bodyPr/>
          <a:lstStyle/>
          <a:p>
            <a:pPr eaLnBrk="1" hangingPunct="1">
              <a:lnSpc>
                <a:spcPct val="80000"/>
              </a:lnSpc>
            </a:pPr>
            <a:r>
              <a:rPr lang="en-US" sz="2400" dirty="0">
                <a:latin typeface="Calibri"/>
                <a:cs typeface="Calibri"/>
              </a:rPr>
              <a:t>Two variables are </a:t>
            </a:r>
            <a:r>
              <a:rPr lang="en-US" sz="2400" i="1" dirty="0">
                <a:latin typeface="Calibri"/>
                <a:cs typeface="Calibri"/>
              </a:rPr>
              <a:t>independent</a:t>
            </a:r>
            <a:r>
              <a:rPr lang="en-US" sz="2400" dirty="0">
                <a:latin typeface="Calibri"/>
                <a:cs typeface="Calibri"/>
              </a:rPr>
              <a:t> if:</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This says that their joint distribution </a:t>
            </a:r>
            <a:r>
              <a:rPr lang="en-US" sz="2000" i="1" dirty="0">
                <a:latin typeface="Calibri"/>
                <a:cs typeface="Calibri"/>
              </a:rPr>
              <a:t>factors</a:t>
            </a:r>
            <a:r>
              <a:rPr lang="en-US" sz="2000" dirty="0">
                <a:latin typeface="Calibri"/>
                <a:cs typeface="Calibri"/>
              </a:rPr>
              <a:t> into a product two simpler distributions</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Another form:</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a:t>
            </a:r>
          </a:p>
          <a:p>
            <a:pPr lvl="4">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We write: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Independence is a simplifying </a:t>
            </a:r>
            <a:r>
              <a:rPr lang="en-US" sz="2400" i="1" dirty="0">
                <a:latin typeface="Calibri"/>
                <a:cs typeface="Calibri"/>
              </a:rPr>
              <a:t>modeling assumption</a:t>
            </a:r>
          </a:p>
          <a:p>
            <a:pPr lvl="6">
              <a:lnSpc>
                <a:spcPct val="80000"/>
              </a:lnSpc>
            </a:pPr>
            <a:endParaRPr lang="en-US" sz="1200" i="1" dirty="0">
              <a:latin typeface="Calibri"/>
              <a:cs typeface="Calibri"/>
            </a:endParaRPr>
          </a:p>
          <a:p>
            <a:pPr lvl="1" eaLnBrk="1" hangingPunct="1">
              <a:lnSpc>
                <a:spcPct val="80000"/>
              </a:lnSpc>
            </a:pPr>
            <a:r>
              <a:rPr lang="en-US" sz="2000" i="1" dirty="0">
                <a:latin typeface="Calibri"/>
                <a:cs typeface="Calibri"/>
              </a:rPr>
              <a:t>Empirical </a:t>
            </a:r>
            <a:r>
              <a:rPr lang="en-US" sz="2000" dirty="0">
                <a:latin typeface="Calibri"/>
                <a:cs typeface="Calibri"/>
              </a:rPr>
              <a:t>joint distributions: at best </a:t>
            </a:r>
            <a:r>
              <a:rPr lang="ja-JP" altLang="en-US" sz="2000" dirty="0">
                <a:latin typeface="Calibri"/>
                <a:cs typeface="Calibri"/>
              </a:rPr>
              <a:t>“</a:t>
            </a:r>
            <a:r>
              <a:rPr lang="en-US" sz="2000" dirty="0">
                <a:latin typeface="Calibri"/>
                <a:cs typeface="Calibri"/>
              </a:rPr>
              <a:t>close</a:t>
            </a:r>
            <a:r>
              <a:rPr lang="ja-JP" altLang="en-US" sz="2000" dirty="0">
                <a:latin typeface="Calibri"/>
                <a:cs typeface="Calibri"/>
              </a:rPr>
              <a:t>”</a:t>
            </a:r>
            <a:r>
              <a:rPr lang="en-US" sz="2000" dirty="0">
                <a:latin typeface="Calibri"/>
                <a:cs typeface="Calibri"/>
              </a:rPr>
              <a:t> to independent</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What could we assume for {Weather, Traffic, Cavity, Toothache}?</a:t>
            </a:r>
          </a:p>
        </p:txBody>
      </p:sp>
      <p:sp>
        <p:nvSpPr>
          <p:cNvPr id="7170" name="Rectangle 2"/>
          <p:cNvSpPr>
            <a:spLocks noGrp="1" noChangeArrowheads="1"/>
          </p:cNvSpPr>
          <p:nvPr>
            <p:ph type="title"/>
          </p:nvPr>
        </p:nvSpPr>
        <p:spPr/>
        <p:txBody>
          <a:bodyPr/>
          <a:lstStyle/>
          <a:p>
            <a:pPr eaLnBrk="1" hangingPunct="1"/>
            <a:r>
              <a:rPr lang="en-US" dirty="0">
                <a:latin typeface="Calibri"/>
                <a:cs typeface="Calibri"/>
              </a:rPr>
              <a:t>Review: Independence</a:t>
            </a: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1868488" y="1925638"/>
            <a:ext cx="3795712" cy="29887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1981200" y="3886200"/>
            <a:ext cx="3048000" cy="31376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514600" y="4648200"/>
            <a:ext cx="1016000" cy="26275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4769" y="1828800"/>
            <a:ext cx="4257231" cy="3752458"/>
          </a:xfrm>
          <a:prstGeom prst="rect">
            <a:avLst/>
          </a:prstGeom>
        </p:spPr>
      </p:pic>
    </p:spTree>
    <p:extLst>
      <p:ext uri="{BB962C8B-B14F-4D97-AF65-F5344CB8AC3E}">
        <p14:creationId xmlns:p14="http://schemas.microsoft.com/office/powerpoint/2010/main" val="2098580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4787">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4787">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478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Calibri"/>
                <a:cs typeface="Calibri"/>
              </a:rPr>
              <a:t>Bayes’</a:t>
            </a:r>
            <a:r>
              <a:rPr lang="en-US" altLang="ja-JP" dirty="0">
                <a:latin typeface="Calibri"/>
                <a:cs typeface="Calibri"/>
              </a:rPr>
              <a:t> </a:t>
            </a:r>
            <a:r>
              <a:rPr lang="en-US" dirty="0">
                <a:latin typeface="Calibri"/>
                <a:cs typeface="Calibri"/>
              </a:rPr>
              <a:t>Nets</a:t>
            </a:r>
          </a:p>
        </p:txBody>
      </p:sp>
      <p:sp>
        <p:nvSpPr>
          <p:cNvPr id="31747" name="Rectangle 3"/>
          <p:cNvSpPr>
            <a:spLocks noGrp="1" noChangeArrowheads="1"/>
          </p:cNvSpPr>
          <p:nvPr>
            <p:ph idx="1"/>
          </p:nvPr>
        </p:nvSpPr>
        <p:spPr>
          <a:xfrm>
            <a:off x="406400" y="1397001"/>
            <a:ext cx="6146800" cy="4729164"/>
          </a:xfrm>
        </p:spPr>
        <p:txBody>
          <a:bodyPr/>
          <a:lstStyle/>
          <a:p>
            <a:pPr eaLnBrk="1" hangingPunct="1">
              <a:lnSpc>
                <a:spcPct val="80000"/>
              </a:lnSpc>
            </a:pPr>
            <a:r>
              <a:rPr lang="en-US" sz="2400" dirty="0">
                <a:latin typeface="Calibri"/>
                <a:cs typeface="Calibri"/>
              </a:rPr>
              <a:t>So far: how a Bayes</a:t>
            </a:r>
            <a:r>
              <a:rPr lang="ja-JP" altLang="en-US" sz="2400" dirty="0">
                <a:latin typeface="Calibri"/>
                <a:cs typeface="Calibri"/>
              </a:rPr>
              <a:t>’</a:t>
            </a:r>
            <a:r>
              <a:rPr lang="en-US" sz="2400" dirty="0">
                <a:latin typeface="Calibri"/>
                <a:cs typeface="Calibri"/>
              </a:rPr>
              <a:t> net encodes a joint distribution</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Next: how to answer queries about that distribution</a:t>
            </a:r>
          </a:p>
          <a:p>
            <a:pPr lvl="1" eaLnBrk="1" hangingPunct="1">
              <a:lnSpc>
                <a:spcPct val="80000"/>
              </a:lnSpc>
            </a:pPr>
            <a:r>
              <a:rPr lang="en-US" sz="2000" dirty="0">
                <a:latin typeface="Calibri"/>
                <a:cs typeface="Calibri"/>
              </a:rPr>
              <a:t>Today: </a:t>
            </a:r>
          </a:p>
          <a:p>
            <a:pPr lvl="2">
              <a:lnSpc>
                <a:spcPct val="80000"/>
              </a:lnSpc>
            </a:pPr>
            <a:r>
              <a:rPr lang="en-US" sz="1600" dirty="0">
                <a:latin typeface="Calibri"/>
                <a:cs typeface="Calibri"/>
              </a:rPr>
              <a:t>First assembled BNs using an intuitive notion of conditional independence as causality</a:t>
            </a:r>
          </a:p>
          <a:p>
            <a:pPr lvl="2">
              <a:lnSpc>
                <a:spcPct val="80000"/>
              </a:lnSpc>
            </a:pPr>
            <a:r>
              <a:rPr lang="en-US" sz="1600" dirty="0">
                <a:latin typeface="Calibri"/>
                <a:cs typeface="Calibri"/>
              </a:rPr>
              <a:t>Then saw that key property is conditional independence</a:t>
            </a:r>
          </a:p>
          <a:p>
            <a:pPr lvl="1" eaLnBrk="1" hangingPunct="1">
              <a:lnSpc>
                <a:spcPct val="80000"/>
              </a:lnSpc>
            </a:pPr>
            <a:r>
              <a:rPr lang="en-US" sz="2000" dirty="0">
                <a:latin typeface="Calibri"/>
                <a:cs typeface="Calibri"/>
              </a:rPr>
              <a:t>Main goal: answer queries about conditional independence and influence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After that: how to answer numerical queries (inference)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722" y="1524000"/>
            <a:ext cx="5332633" cy="388619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Size of a Bayes</a:t>
            </a:r>
            <a:r>
              <a:rPr lang="ja-JP" altLang="en-US">
                <a:latin typeface="Calibri"/>
                <a:ea typeface="ＭＳ Ｐゴシック" pitchFamily="34" charset="-128"/>
                <a:cs typeface="Calibri"/>
              </a:rPr>
              <a:t>’</a:t>
            </a:r>
            <a:r>
              <a:rPr lang="en-US" altLang="ja-JP">
                <a:latin typeface="Calibri"/>
                <a:ea typeface="ＭＳ Ｐゴシック" pitchFamily="34" charset="-128"/>
                <a:cs typeface="Calibri"/>
              </a:rPr>
              <a:t> Net</a:t>
            </a:r>
            <a:endParaRPr lang="en-US">
              <a:latin typeface="Calibri"/>
              <a:ea typeface="ＭＳ Ｐゴシック" pitchFamily="34" charset="-128"/>
              <a:cs typeface="Calibri"/>
            </a:endParaRPr>
          </a:p>
        </p:txBody>
      </p:sp>
      <p:sp>
        <p:nvSpPr>
          <p:cNvPr id="1076227" name="Rectangle 3"/>
          <p:cNvSpPr>
            <a:spLocks noGrp="1" noChangeArrowheads="1"/>
          </p:cNvSpPr>
          <p:nvPr>
            <p:ph idx="1"/>
          </p:nvPr>
        </p:nvSpPr>
        <p:spPr>
          <a:xfrm>
            <a:off x="152400" y="1371600"/>
            <a:ext cx="5181600" cy="3124200"/>
          </a:xfrm>
        </p:spPr>
        <p:txBody>
          <a:bodyPr/>
          <a:lstStyle/>
          <a:p>
            <a:pPr eaLnBrk="1" hangingPunct="1">
              <a:lnSpc>
                <a:spcPct val="90000"/>
              </a:lnSpc>
            </a:pPr>
            <a:r>
              <a:rPr lang="en-US" sz="2400" dirty="0">
                <a:latin typeface="Calibri"/>
                <a:ea typeface="ＭＳ Ｐゴシック" pitchFamily="34" charset="-128"/>
                <a:cs typeface="Calibri"/>
              </a:rPr>
              <a:t>How big is a joint distribution over N Boolean variables?</a:t>
            </a:r>
          </a:p>
          <a:p>
            <a:pPr lvl="1" eaLnBrk="1" hangingPunct="1">
              <a:lnSpc>
                <a:spcPct val="90000"/>
              </a:lnSpc>
              <a:buFont typeface="Wingdings" pitchFamily="2" charset="2"/>
              <a:buNone/>
            </a:pPr>
            <a:r>
              <a:rPr lang="en-US" sz="3200" dirty="0">
                <a:latin typeface="Calibri"/>
                <a:ea typeface="ＭＳ Ｐゴシック" pitchFamily="34" charset="-128"/>
                <a:cs typeface="Calibri"/>
              </a:rPr>
              <a:t>2</a:t>
            </a:r>
            <a:r>
              <a:rPr lang="en-US" sz="3200" baseline="30000" dirty="0">
                <a:latin typeface="Calibri"/>
                <a:ea typeface="ＭＳ Ｐゴシック" pitchFamily="34" charset="-128"/>
                <a:cs typeface="Calibri"/>
              </a:rPr>
              <a:t>N</a:t>
            </a:r>
          </a:p>
          <a:p>
            <a:pPr lvl="7">
              <a:lnSpc>
                <a:spcPct val="90000"/>
              </a:lnSpc>
            </a:pPr>
            <a:endParaRPr lang="en-US" sz="1200" dirty="0">
              <a:latin typeface="Calibri"/>
              <a:ea typeface="ＭＳ Ｐゴシック" pitchFamily="34" charset="-128"/>
              <a:cs typeface="Calibri"/>
            </a:endParaRPr>
          </a:p>
          <a:p>
            <a:pPr eaLnBrk="1" hangingPunct="1">
              <a:lnSpc>
                <a:spcPct val="90000"/>
              </a:lnSpc>
            </a:pPr>
            <a:r>
              <a:rPr lang="en-US" sz="2400" dirty="0">
                <a:latin typeface="Calibri"/>
                <a:ea typeface="ＭＳ Ｐゴシック" pitchFamily="34" charset="-128"/>
                <a:cs typeface="Calibri"/>
              </a:rPr>
              <a:t>How big is an N-node net if nodes have up to k parents?</a:t>
            </a:r>
          </a:p>
          <a:p>
            <a:pPr lvl="1" eaLnBrk="1" hangingPunct="1">
              <a:lnSpc>
                <a:spcPct val="90000"/>
              </a:lnSpc>
              <a:buFont typeface="Wingdings" pitchFamily="2" charset="2"/>
              <a:buNone/>
            </a:pPr>
            <a:r>
              <a:rPr lang="en-US" sz="3200" dirty="0">
                <a:latin typeface="Calibri"/>
                <a:ea typeface="ＭＳ Ｐゴシック" pitchFamily="34" charset="-128"/>
                <a:cs typeface="Calibri"/>
              </a:rPr>
              <a:t>O(N * 2</a:t>
            </a:r>
            <a:r>
              <a:rPr lang="en-US" sz="3200" baseline="30000" dirty="0">
                <a:latin typeface="Calibri"/>
                <a:ea typeface="ＭＳ Ｐゴシック" pitchFamily="34" charset="-128"/>
                <a:cs typeface="Calibri"/>
              </a:rPr>
              <a:t>k+1</a:t>
            </a:r>
            <a:r>
              <a:rPr lang="en-US" sz="3200" dirty="0">
                <a:latin typeface="Calibri"/>
                <a:ea typeface="ＭＳ Ｐゴシック" pitchFamily="34" charset="-128"/>
                <a:cs typeface="Calibri"/>
              </a:rPr>
              <a:t>)</a:t>
            </a:r>
          </a:p>
          <a:p>
            <a:pPr eaLnBrk="1" hangingPunct="1">
              <a:lnSpc>
                <a:spcPct val="90000"/>
              </a:lnSpc>
              <a:buFont typeface="Wingdings" pitchFamily="2" charset="2"/>
              <a:buNone/>
            </a:pPr>
            <a:endParaRPr lang="en-US" sz="2400" dirty="0">
              <a:latin typeface="Calibri"/>
              <a:ea typeface="ＭＳ Ｐゴシック" pitchFamily="34" charset="-128"/>
              <a:cs typeface="Calibri"/>
            </a:endParaRPr>
          </a:p>
        </p:txBody>
      </p:sp>
      <p:pic>
        <p:nvPicPr>
          <p:cNvPr id="1076228" name="Picture 4"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1981200"/>
            <a:ext cx="2330450" cy="28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1" y="4208551"/>
            <a:ext cx="7696198" cy="2674428"/>
          </a:xfrm>
          <a:prstGeom prst="rect">
            <a:avLst/>
          </a:prstGeom>
        </p:spPr>
      </p:pic>
      <p:sp>
        <p:nvSpPr>
          <p:cNvPr id="6" name="Rectangle 3"/>
          <p:cNvSpPr txBox="1">
            <a:spLocks noChangeArrowheads="1"/>
          </p:cNvSpPr>
          <p:nvPr/>
        </p:nvSpPr>
        <p:spPr bwMode="auto">
          <a:xfrm>
            <a:off x="5638800" y="1371600"/>
            <a:ext cx="6400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400" dirty="0">
                <a:latin typeface="Calibri"/>
                <a:ea typeface="ＭＳ Ｐゴシック" pitchFamily="34" charset="-128"/>
                <a:cs typeface="Calibri"/>
              </a:rPr>
              <a:t>Both give you the power to calculate</a:t>
            </a:r>
          </a:p>
          <a:p>
            <a:pPr lvl="7">
              <a:lnSpc>
                <a:spcPct val="90000"/>
              </a:lnSpc>
            </a:pPr>
            <a:endParaRPr lang="en-US" sz="1200" dirty="0">
              <a:latin typeface="Calibri"/>
              <a:ea typeface="ＭＳ Ｐゴシック" pitchFamily="34" charset="-128"/>
              <a:cs typeface="Calibri"/>
            </a:endParaRPr>
          </a:p>
          <a:p>
            <a:pPr>
              <a:lnSpc>
                <a:spcPct val="90000"/>
              </a:lnSpc>
            </a:pPr>
            <a:endParaRPr lang="en-US" sz="24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BNs: Huge space savings!</a:t>
            </a:r>
          </a:p>
          <a:p>
            <a:pPr lvl="5">
              <a:lnSpc>
                <a:spcPct val="90000"/>
              </a:lnSpc>
            </a:pPr>
            <a:endParaRPr lang="en-US" sz="12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Also easier to elicit local CPTs</a:t>
            </a:r>
          </a:p>
          <a:p>
            <a:pPr lvl="6">
              <a:lnSpc>
                <a:spcPct val="90000"/>
              </a:lnSpc>
            </a:pPr>
            <a:endParaRPr lang="en-US" sz="12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Also faster to answer queries (coming)	</a:t>
            </a:r>
          </a:p>
          <a:p>
            <a:pPr lvl="5">
              <a:lnSpc>
                <a:spcPct val="90000"/>
              </a:lnSpc>
            </a:pPr>
            <a:endParaRPr lang="en-US" sz="1200" dirty="0">
              <a:latin typeface="Calibri"/>
              <a:ea typeface="ＭＳ Ｐゴシック" pitchFamily="34" charset="-128"/>
              <a:cs typeface="Calibri"/>
            </a:endParaRPr>
          </a:p>
        </p:txBody>
      </p:sp>
    </p:spTree>
    <p:extLst>
      <p:ext uri="{BB962C8B-B14F-4D97-AF65-F5344CB8AC3E}">
        <p14:creationId xmlns:p14="http://schemas.microsoft.com/office/powerpoint/2010/main" val="11088315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6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62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62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762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62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a:latin typeface="Calibri"/>
                <a:cs typeface="Calibri"/>
              </a:rPr>
              <a:t>Conditional 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a:latin typeface="Calibri"/>
                <a:cs typeface="Calibri"/>
              </a:rPr>
              <a:t>X and Y are </a:t>
            </a:r>
            <a:r>
              <a:rPr lang="en-US" dirty="0">
                <a:solidFill>
                  <a:srgbClr val="CC0000"/>
                </a:solidFill>
                <a:latin typeface="Calibri"/>
                <a:cs typeface="Calibri"/>
              </a:rPr>
              <a:t>independent </a:t>
            </a:r>
            <a:r>
              <a:rPr lang="en-US" dirty="0">
                <a:latin typeface="Calibri"/>
                <a:cs typeface="Calibri"/>
              </a:rPr>
              <a:t>if</a:t>
            </a:r>
          </a:p>
          <a:p>
            <a:pPr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X and Y are </a:t>
            </a:r>
            <a:r>
              <a:rPr lang="en-US" dirty="0">
                <a:solidFill>
                  <a:srgbClr val="CC0000"/>
                </a:solidFill>
                <a:latin typeface="Calibri"/>
                <a:cs typeface="Calibri"/>
              </a:rPr>
              <a:t>conditionally independent</a:t>
            </a:r>
            <a:r>
              <a:rPr lang="en-US" dirty="0">
                <a:latin typeface="Calibri"/>
                <a:cs typeface="Calibri"/>
              </a:rPr>
              <a:t> given Z</a:t>
            </a:r>
          </a:p>
          <a:p>
            <a:pPr lvl="1"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a:latin typeface="Calibri"/>
                <a:cs typeface="Calibri"/>
              </a:rPr>
              <a:t>Example: </a:t>
            </a:r>
          </a:p>
          <a:p>
            <a:pPr eaLnBrk="1" hangingPunct="1">
              <a:lnSpc>
                <a:spcPct val="90000"/>
              </a:lnSpc>
            </a:pPr>
            <a:endParaRPr lang="en-US" dirty="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494398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atin typeface="Calibri"/>
                <a:ea typeface="ＭＳ Ｐゴシック" pitchFamily="34" charset="-128"/>
                <a:cs typeface="Calibri"/>
              </a:rPr>
              <a:t>Bayes Nets: Assumptions</a:t>
            </a:r>
          </a:p>
        </p:txBody>
      </p:sp>
      <p:sp>
        <p:nvSpPr>
          <p:cNvPr id="10243" name="Content Placeholder 2"/>
          <p:cNvSpPr>
            <a:spLocks noGrp="1"/>
          </p:cNvSpPr>
          <p:nvPr>
            <p:ph idx="1"/>
          </p:nvPr>
        </p:nvSpPr>
        <p:spPr>
          <a:xfrm>
            <a:off x="228600" y="1371600"/>
            <a:ext cx="7543800" cy="4525963"/>
          </a:xfrm>
        </p:spPr>
        <p:txBody>
          <a:bodyPr/>
          <a:lstStyle/>
          <a:p>
            <a:r>
              <a:rPr lang="en-US" sz="2400" dirty="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a:latin typeface="Calibri"/>
              <a:ea typeface="ＭＳ Ｐゴシック" pitchFamily="34" charset="-128"/>
              <a:cs typeface="Calibri"/>
              <a:sym typeface="Wingdings" pitchFamily="2" charset="2"/>
            </a:endParaRPr>
          </a:p>
          <a:p>
            <a:pPr lvl="2"/>
            <a:endParaRPr lang="en-US" sz="16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Beyond above </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chain rule </a:t>
            </a:r>
            <a:r>
              <a:rPr lang="en-US" altLang="ja-JP" sz="1800" dirty="0">
                <a:latin typeface="Calibri"/>
                <a:ea typeface="ＭＳ Ｐゴシック" pitchFamily="34" charset="-128"/>
                <a:cs typeface="Calibri"/>
                <a:sym typeface="Wingdings" pitchFamily="2" charset="2"/>
              </a:rPr>
              <a:t> </a:t>
            </a:r>
            <a:r>
              <a:rPr lang="en-US" altLang="ja-JP" sz="2400" dirty="0">
                <a:latin typeface="Calibri"/>
                <a:ea typeface="ＭＳ Ｐゴシック" pitchFamily="34" charset="-128"/>
                <a:cs typeface="Calibri"/>
                <a:sym typeface="Wingdings" pitchFamily="2" charset="2"/>
              </a:rPr>
              <a:t>Bayes net</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 conditional independence assumptions </a:t>
            </a:r>
          </a:p>
          <a:p>
            <a:pPr lvl="6"/>
            <a:endParaRPr lang="en-US" altLang="ja-JP"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Often additional conditional independences</a:t>
            </a:r>
          </a:p>
          <a:p>
            <a:pPr lvl="7"/>
            <a:endParaRPr lang="en-US"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They can be read off the graph</a:t>
            </a:r>
          </a:p>
          <a:p>
            <a:pPr lvl="4"/>
            <a:endParaRPr lang="en-US" sz="12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a:latin typeface="Calibri"/>
                <a:ea typeface="ＭＳ Ｐゴシック" pitchFamily="34" charset="-128"/>
                <a:cs typeface="Calibri"/>
              </a:rPr>
              <a:t>Example</a:t>
            </a:r>
          </a:p>
        </p:txBody>
      </p:sp>
      <p:sp>
        <p:nvSpPr>
          <p:cNvPr id="50178" name="Content Placeholder 2"/>
          <p:cNvSpPr>
            <a:spLocks noGrp="1"/>
          </p:cNvSpPr>
          <p:nvPr>
            <p:ph idx="1"/>
          </p:nvPr>
        </p:nvSpPr>
        <p:spPr>
          <a:xfrm>
            <a:off x="457200" y="2636837"/>
            <a:ext cx="10972800" cy="3382963"/>
          </a:xfrm>
        </p:spPr>
        <p:txBody>
          <a:bodyPr/>
          <a:lstStyle/>
          <a:p>
            <a:r>
              <a:rPr lang="en-US" sz="2400" dirty="0">
                <a:latin typeface="Calibri"/>
                <a:ea typeface="ＭＳ Ｐゴシック" pitchFamily="34" charset="-128"/>
                <a:cs typeface="Calibri"/>
              </a:rPr>
              <a:t>Conditional independence assumptions directly from simplifications in chain rule:</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r>
              <a:rPr lang="en-US" sz="2400" dirty="0">
                <a:latin typeface="Calibri"/>
                <a:ea typeface="ＭＳ Ｐゴシック" pitchFamily="34" charset="-128"/>
                <a:cs typeface="Calibri"/>
              </a:rPr>
              <a:t>Additional implied conditional independence assumptions?</a:t>
            </a:r>
          </a:p>
        </p:txBody>
      </p:sp>
      <p:grpSp>
        <p:nvGrpSpPr>
          <p:cNvPr id="2" name="Group 1"/>
          <p:cNvGrpSpPr/>
          <p:nvPr/>
        </p:nvGrpSpPr>
        <p:grpSpPr>
          <a:xfrm>
            <a:off x="3257550" y="1524000"/>
            <a:ext cx="5657850" cy="838200"/>
            <a:chOff x="3962400" y="1676400"/>
            <a:chExt cx="4114800" cy="609600"/>
          </a:xfrm>
        </p:grpSpPr>
        <p:sp>
          <p:nvSpPr>
            <p:cNvPr id="5" name="Oval 4"/>
            <p:cNvSpPr>
              <a:spLocks noChangeArrowheads="1"/>
            </p:cNvSpPr>
            <p:nvPr/>
          </p:nvSpPr>
          <p:spPr bwMode="auto">
            <a:xfrm>
              <a:off x="39624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6" name="Oval 5"/>
            <p:cNvSpPr>
              <a:spLocks noChangeArrowheads="1"/>
            </p:cNvSpPr>
            <p:nvPr/>
          </p:nvSpPr>
          <p:spPr bwMode="auto">
            <a:xfrm>
              <a:off x="5181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7" name="Oval 6"/>
            <p:cNvSpPr>
              <a:spLocks noChangeArrowheads="1"/>
            </p:cNvSpPr>
            <p:nvPr/>
          </p:nvSpPr>
          <p:spPr bwMode="auto">
            <a:xfrm>
              <a:off x="6324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8" name="AutoShape 7"/>
            <p:cNvCxnSpPr>
              <a:cxnSpLocks noChangeShapeType="1"/>
              <a:stCxn id="5" idx="6"/>
              <a:endCxn id="6" idx="2"/>
            </p:cNvCxnSpPr>
            <p:nvPr/>
          </p:nvCxnSpPr>
          <p:spPr bwMode="auto">
            <a:xfrm>
              <a:off x="4586288" y="1981200"/>
              <a:ext cx="5810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9" name="AutoShape 8"/>
            <p:cNvCxnSpPr>
              <a:cxnSpLocks noChangeShapeType="1"/>
              <a:stCxn id="6" idx="6"/>
              <a:endCxn id="7" idx="2"/>
            </p:cNvCxnSpPr>
            <p:nvPr/>
          </p:nvCxnSpPr>
          <p:spPr bwMode="auto">
            <a:xfrm>
              <a:off x="5805488" y="1981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0" name="Oval 9"/>
            <p:cNvSpPr>
              <a:spLocks noChangeArrowheads="1"/>
            </p:cNvSpPr>
            <p:nvPr/>
          </p:nvSpPr>
          <p:spPr bwMode="auto">
            <a:xfrm>
              <a:off x="7467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W</a:t>
              </a:r>
            </a:p>
          </p:txBody>
        </p:sp>
        <p:cxnSp>
          <p:nvCxnSpPr>
            <p:cNvPr id="11" name="AutoShape 8"/>
            <p:cNvCxnSpPr>
              <a:cxnSpLocks noChangeShapeType="1"/>
              <a:endCxn id="10" idx="2"/>
            </p:cNvCxnSpPr>
            <p:nvPr/>
          </p:nvCxnSpPr>
          <p:spPr bwMode="auto">
            <a:xfrm>
              <a:off x="6948488" y="1981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1782492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Independence in a BN</a:t>
            </a:r>
          </a:p>
        </p:txBody>
      </p:sp>
      <p:sp>
        <p:nvSpPr>
          <p:cNvPr id="1088515" name="Rectangle 3"/>
          <p:cNvSpPr>
            <a:spLocks noGrp="1" noChangeArrowheads="1"/>
          </p:cNvSpPr>
          <p:nvPr>
            <p:ph idx="1"/>
          </p:nvPr>
        </p:nvSpPr>
        <p:spPr>
          <a:xfrm>
            <a:off x="1905000" y="1524000"/>
            <a:ext cx="9601200" cy="4800600"/>
          </a:xfrm>
        </p:spPr>
        <p:txBody>
          <a:bodyPr/>
          <a:lstStyle/>
          <a:p>
            <a:pPr eaLnBrk="1" hangingPunct="1">
              <a:lnSpc>
                <a:spcPct val="90000"/>
              </a:lnSpc>
            </a:pPr>
            <a:r>
              <a:rPr lang="en-US" sz="2800" dirty="0">
                <a:latin typeface="Calibri"/>
                <a:cs typeface="Calibri"/>
              </a:rPr>
              <a:t>Important question about a BN:</a:t>
            </a:r>
          </a:p>
          <a:p>
            <a:pPr lvl="1" eaLnBrk="1" hangingPunct="1">
              <a:lnSpc>
                <a:spcPct val="90000"/>
              </a:lnSpc>
            </a:pPr>
            <a:r>
              <a:rPr lang="en-US" sz="2400" dirty="0">
                <a:latin typeface="Calibri"/>
                <a:cs typeface="Calibri"/>
              </a:rPr>
              <a:t>Are two nodes independent given certain evidence?</a:t>
            </a:r>
          </a:p>
          <a:p>
            <a:pPr lvl="1" eaLnBrk="1" hangingPunct="1">
              <a:lnSpc>
                <a:spcPct val="90000"/>
              </a:lnSpc>
            </a:pPr>
            <a:r>
              <a:rPr lang="en-US" sz="2400" dirty="0">
                <a:latin typeface="Calibri"/>
                <a:cs typeface="Calibri"/>
              </a:rPr>
              <a:t>If yes, can prove using algebra (sometimes tedious)</a:t>
            </a:r>
          </a:p>
          <a:p>
            <a:pPr lvl="1" eaLnBrk="1" hangingPunct="1">
              <a:lnSpc>
                <a:spcPct val="90000"/>
              </a:lnSpc>
            </a:pPr>
            <a:r>
              <a:rPr lang="en-US" sz="2400" dirty="0">
                <a:latin typeface="Calibri"/>
                <a:cs typeface="Calibri"/>
              </a:rPr>
              <a:t>If no, can prove with a counter example</a:t>
            </a:r>
          </a:p>
          <a:p>
            <a:pPr lvl="1" eaLnBrk="1" hangingPunct="1">
              <a:lnSpc>
                <a:spcPct val="90000"/>
              </a:lnSpc>
            </a:pPr>
            <a:r>
              <a:rPr lang="en-US" sz="2400" dirty="0">
                <a:latin typeface="Calibri"/>
                <a:cs typeface="Calibri"/>
              </a:rPr>
              <a:t>Example:</a:t>
            </a:r>
          </a:p>
          <a:p>
            <a:pPr lvl="1" eaLnBrk="1" hangingPunct="1">
              <a:lnSpc>
                <a:spcPct val="90000"/>
              </a:lnSpc>
            </a:pPr>
            <a:endParaRPr lang="en-US" sz="2400" dirty="0">
              <a:latin typeface="Calibri"/>
              <a:cs typeface="Calibri"/>
            </a:endParaRPr>
          </a:p>
          <a:p>
            <a:pPr lvl="1" eaLnBrk="1" hangingPunct="1">
              <a:lnSpc>
                <a:spcPct val="90000"/>
              </a:lnSpc>
            </a:pPr>
            <a:endParaRPr lang="en-US" sz="2400" dirty="0">
              <a:latin typeface="Calibri"/>
              <a:cs typeface="Calibri"/>
            </a:endParaRPr>
          </a:p>
          <a:p>
            <a:pPr lvl="1" eaLnBrk="1" hangingPunct="1">
              <a:lnSpc>
                <a:spcPct val="90000"/>
              </a:lnSpc>
            </a:pPr>
            <a:endParaRPr lang="en-US" sz="2400" dirty="0">
              <a:latin typeface="Calibri"/>
              <a:cs typeface="Calibri"/>
            </a:endParaRPr>
          </a:p>
          <a:p>
            <a:pPr lvl="1" eaLnBrk="1" hangingPunct="1">
              <a:lnSpc>
                <a:spcPct val="90000"/>
              </a:lnSpc>
            </a:pPr>
            <a:r>
              <a:rPr lang="en-US" sz="2400" dirty="0">
                <a:latin typeface="Calibri"/>
                <a:cs typeface="Calibri"/>
              </a:rPr>
              <a:t>Question: are X and Z necessarily independent?</a:t>
            </a:r>
          </a:p>
          <a:p>
            <a:pPr lvl="2" eaLnBrk="1" hangingPunct="1">
              <a:lnSpc>
                <a:spcPct val="90000"/>
              </a:lnSpc>
            </a:pPr>
            <a:r>
              <a:rPr lang="en-US" sz="2000" dirty="0">
                <a:latin typeface="Calibri"/>
                <a:cs typeface="Calibri"/>
              </a:rPr>
              <a:t>Answer: no.  Example: low pressure causes rain, which causes traffic.</a:t>
            </a:r>
          </a:p>
          <a:p>
            <a:pPr lvl="2" eaLnBrk="1" hangingPunct="1">
              <a:lnSpc>
                <a:spcPct val="90000"/>
              </a:lnSpc>
            </a:pPr>
            <a:r>
              <a:rPr lang="en-US" sz="2000" dirty="0">
                <a:latin typeface="Calibri"/>
                <a:cs typeface="Calibri"/>
              </a:rPr>
              <a:t>X can influence Z, Z can influence X (via Y)</a:t>
            </a:r>
          </a:p>
          <a:p>
            <a:pPr lvl="2" eaLnBrk="1" hangingPunct="1">
              <a:lnSpc>
                <a:spcPct val="90000"/>
              </a:lnSpc>
            </a:pPr>
            <a:r>
              <a:rPr lang="en-US" sz="2000" dirty="0">
                <a:latin typeface="Calibri"/>
                <a:cs typeface="Calibri"/>
              </a:rPr>
              <a:t>Addendum: they </a:t>
            </a:r>
            <a:r>
              <a:rPr lang="en-US" sz="2000" i="1" dirty="0">
                <a:latin typeface="Calibri"/>
                <a:cs typeface="Calibri"/>
              </a:rPr>
              <a:t>could </a:t>
            </a:r>
            <a:r>
              <a:rPr lang="en-US" sz="2000" dirty="0">
                <a:latin typeface="Calibri"/>
                <a:cs typeface="Calibri"/>
              </a:rPr>
              <a:t>be independent: how?</a:t>
            </a:r>
          </a:p>
        </p:txBody>
      </p:sp>
      <p:sp>
        <p:nvSpPr>
          <p:cNvPr id="1088516" name="Oval 4"/>
          <p:cNvSpPr>
            <a:spLocks noChangeArrowheads="1"/>
          </p:cNvSpPr>
          <p:nvPr/>
        </p:nvSpPr>
        <p:spPr bwMode="auto">
          <a:xfrm>
            <a:off x="44958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1088517" name="Oval 5"/>
          <p:cNvSpPr>
            <a:spLocks noChangeArrowheads="1"/>
          </p:cNvSpPr>
          <p:nvPr/>
        </p:nvSpPr>
        <p:spPr bwMode="auto">
          <a:xfrm>
            <a:off x="5715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1088518" name="Oval 6"/>
          <p:cNvSpPr>
            <a:spLocks noChangeArrowheads="1"/>
          </p:cNvSpPr>
          <p:nvPr/>
        </p:nvSpPr>
        <p:spPr bwMode="auto">
          <a:xfrm>
            <a:off x="6858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1088519" name="AutoShape 7"/>
          <p:cNvCxnSpPr>
            <a:cxnSpLocks noChangeShapeType="1"/>
            <a:stCxn id="1088516" idx="6"/>
            <a:endCxn id="1088517" idx="2"/>
          </p:cNvCxnSpPr>
          <p:nvPr/>
        </p:nvCxnSpPr>
        <p:spPr bwMode="auto">
          <a:xfrm>
            <a:off x="5119687" y="4140200"/>
            <a:ext cx="5810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088520" name="AutoShape 8"/>
          <p:cNvCxnSpPr>
            <a:cxnSpLocks noChangeShapeType="1"/>
            <a:stCxn id="1088517" idx="6"/>
            <a:endCxn id="1088518" idx="2"/>
          </p:cNvCxnSpPr>
          <p:nvPr/>
        </p:nvCxnSpPr>
        <p:spPr bwMode="auto">
          <a:xfrm>
            <a:off x="6338887" y="4140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1719296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85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85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85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85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85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85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88515">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885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8515">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85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516" grpId="0" animBg="1"/>
      <p:bldP spid="1088517" grpId="0" animBg="1"/>
      <p:bldP spid="10885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a:ea typeface="ＭＳ Ｐゴシック" pitchFamily="34" charset="-128"/>
              </a:rPr>
              <a:t>Study independence properties for triples</a:t>
            </a:r>
          </a:p>
          <a:p>
            <a:endParaRPr lang="en-US" dirty="0">
              <a:ea typeface="ＭＳ Ｐゴシック" pitchFamily="34" charset="-128"/>
            </a:endParaRPr>
          </a:p>
          <a:p>
            <a:pPr eaLnBrk="1" hangingPunct="1"/>
            <a:r>
              <a:rPr lang="en-US" dirty="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Low pressure causes rain causes traffic,</a:t>
            </a:r>
          </a:p>
          <a:p>
            <a:pPr marL="914353" lvl="2" indent="0">
              <a:lnSpc>
                <a:spcPct val="80000"/>
              </a:lnSpc>
              <a:buNone/>
            </a:pPr>
            <a:r>
              <a:rPr lang="en-US" sz="2000" dirty="0">
                <a:latin typeface="Calibri"/>
                <a:cs typeface="Calibri"/>
              </a:rPr>
              <a:t>    high pressure causes no rain causes no </a:t>
            </a:r>
          </a:p>
          <a:p>
            <a:pPr marL="914353" lvl="2" indent="0">
              <a:lnSpc>
                <a:spcPct val="80000"/>
              </a:lnSpc>
              <a:buNone/>
            </a:pPr>
            <a:r>
              <a:rPr lang="en-US" sz="2000" dirty="0">
                <a:latin typeface="Calibri"/>
                <a:cs typeface="Calibri"/>
              </a:rPr>
              <a:t>    traffic</a:t>
            </a:r>
          </a:p>
          <a:p>
            <a:pPr lvl="2">
              <a:lnSpc>
                <a:spcPct val="80000"/>
              </a:lnSpc>
            </a:pPr>
            <a:endParaRPr lang="en-US" sz="16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+y | +x ) = 1, P( -y | - x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spTree>
    <p:extLst>
      <p:ext uri="{BB962C8B-B14F-4D97-AF65-F5344CB8AC3E}">
        <p14:creationId xmlns:p14="http://schemas.microsoft.com/office/powerpoint/2010/main" val="95373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cs typeface="Calibri"/>
              </a:rPr>
              <a:t>Guaranteed X 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5">
              <a:lnSpc>
                <a:spcPct val="80000"/>
              </a:lnSpc>
            </a:pPr>
            <a:endParaRPr lang="en-US" sz="1600" dirty="0">
              <a:solidFill>
                <a:srgbClr val="CC0000"/>
              </a:solidFill>
              <a:latin typeface="Calibri"/>
              <a:cs typeface="Calibri"/>
            </a:endParaRPr>
          </a:p>
          <a:p>
            <a:pPr lvl="1">
              <a:lnSpc>
                <a:spcPct val="80000"/>
              </a:lnSpc>
            </a:pPr>
            <a:r>
              <a:rPr lang="en-US" sz="2400" dirty="0">
                <a:solidFill>
                  <a:srgbClr val="CC0000"/>
                </a:solidFill>
                <a:latin typeface="Calibri"/>
                <a:cs typeface="Calibri"/>
              </a:rPr>
              <a:t>Evidence 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spTree>
    <p:extLst>
      <p:ext uri="{BB962C8B-B14F-4D97-AF65-F5344CB8AC3E}">
        <p14:creationId xmlns:p14="http://schemas.microsoft.com/office/powerpoint/2010/main" val="156537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latin typeface="Calibri"/>
                <a:cs typeface="Calibri"/>
              </a:rPr>
              <a:t>Review: </a:t>
            </a:r>
            <a:r>
              <a:rPr lang="en-US" dirty="0"/>
              <a:t>Independence?</a:t>
            </a:r>
          </a:p>
        </p:txBody>
      </p:sp>
      <p:graphicFrame>
        <p:nvGraphicFramePr>
          <p:cNvPr id="1041412" name="Group 4"/>
          <p:cNvGraphicFramePr>
            <a:graphicFrameLocks noGrp="1"/>
          </p:cNvGraphicFramePr>
          <p:nvPr>
            <p:extLst>
              <p:ext uri="{D42A27DB-BD31-4B8C-83A1-F6EECF244321}">
                <p14:modId xmlns:p14="http://schemas.microsoft.com/office/powerpoint/2010/main" val="3267034608"/>
              </p:ext>
            </p:extLst>
          </p:nvPr>
        </p:nvGraphicFramePr>
        <p:xfrm>
          <a:off x="2278114" y="3277390"/>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38" name="Group 30"/>
          <p:cNvGraphicFramePr>
            <a:graphicFrameLocks noGrp="1"/>
          </p:cNvGraphicFramePr>
          <p:nvPr>
            <p:extLst>
              <p:ext uri="{D42A27DB-BD31-4B8C-83A1-F6EECF244321}">
                <p14:modId xmlns:p14="http://schemas.microsoft.com/office/powerpoint/2010/main" val="142490476"/>
              </p:ext>
            </p:extLst>
          </p:nvPr>
        </p:nvGraphicFramePr>
        <p:xfrm>
          <a:off x="7394626" y="3285327"/>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64" name="Group 56"/>
          <p:cNvGraphicFramePr>
            <a:graphicFrameLocks noGrp="1"/>
          </p:cNvGraphicFramePr>
          <p:nvPr>
            <p:extLst>
              <p:ext uri="{D42A27DB-BD31-4B8C-83A1-F6EECF244321}">
                <p14:modId xmlns:p14="http://schemas.microsoft.com/office/powerpoint/2010/main" val="1270320077"/>
              </p:ext>
            </p:extLst>
          </p:nvPr>
        </p:nvGraphicFramePr>
        <p:xfrm>
          <a:off x="5135614" y="2108990"/>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41478" name="Group 70"/>
          <p:cNvGraphicFramePr>
            <a:graphicFrameLocks noGrp="1"/>
          </p:cNvGraphicFramePr>
          <p:nvPr>
            <p:extLst>
              <p:ext uri="{D42A27DB-BD31-4B8C-83A1-F6EECF244321}">
                <p14:modId xmlns:p14="http://schemas.microsoft.com/office/powerpoint/2010/main" val="3419129775"/>
              </p:ext>
            </p:extLst>
          </p:nvPr>
        </p:nvGraphicFramePr>
        <p:xfrm>
          <a:off x="5140376" y="5076027"/>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 name="Picture 1"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2722614" y="2848765"/>
            <a:ext cx="1296987" cy="2981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4" name="Picture 3"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5519789" y="173116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 name="Picture 4"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5457876" y="4704552"/>
            <a:ext cx="850900" cy="29856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3" name="Picture 2"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7856589" y="2853527"/>
            <a:ext cx="1298575" cy="29852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2637385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Project due causes both forums busy </a:t>
            </a:r>
          </a:p>
          <a:p>
            <a:pPr marL="914353" lvl="2" indent="0">
              <a:lnSpc>
                <a:spcPct val="80000"/>
              </a:lnSpc>
              <a:buNone/>
            </a:pPr>
            <a:r>
              <a:rPr lang="en-US" sz="2000" dirty="0">
                <a:latin typeface="Calibri"/>
                <a:cs typeface="Calibri"/>
              </a:rPr>
              <a:t>	    and </a:t>
            </a:r>
            <a:r>
              <a:rPr lang="en-US" sz="2000">
                <a:latin typeface="Calibri"/>
                <a:cs typeface="Calibri"/>
              </a:rPr>
              <a:t>office hours full </a:t>
            </a:r>
            <a:endParaRPr lang="en-US" sz="2000" dirty="0">
              <a:latin typeface="Calibri"/>
              <a:cs typeface="Calibri"/>
            </a:endParaRPr>
          </a:p>
          <a:p>
            <a:pPr lvl="2">
              <a:lnSpc>
                <a:spcPct val="80000"/>
              </a:lnSpc>
            </a:pPr>
            <a:endParaRPr lang="en-US" sz="20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+x | +y ) = 1, P( -x | -y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15"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14431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22"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41931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Common 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a:latin typeface="Calibri"/>
                <a:ea typeface="ＭＳ Ｐゴシック" pitchFamily="34" charset="-128"/>
                <a:cs typeface="Calibri"/>
              </a:rPr>
              <a:t>Last configuration: two causes of one effect (v-structures)</a:t>
            </a:r>
          </a:p>
          <a:p>
            <a:pPr eaLnBrk="1" hangingPunct="1"/>
            <a:endParaRPr lang="en-US" sz="2400" dirty="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Z: Traffic</a:t>
            </a: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latin typeface="Calibri"/>
                <a:ea typeface="ＭＳ Ｐゴシック" pitchFamily="34" charset="-128"/>
                <a:cs typeface="Calibri"/>
              </a:rPr>
              <a:t>Are X and Y independent?</a:t>
            </a:r>
          </a:p>
          <a:p>
            <a:pPr lvl="8"/>
            <a:endParaRPr lang="en-US" sz="8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Yes</a:t>
            </a:r>
            <a:r>
              <a:rPr lang="en-US" sz="2000" dirty="0">
                <a:latin typeface="Calibri"/>
                <a:ea typeface="ＭＳ Ｐゴシック" pitchFamily="34" charset="-128"/>
                <a:cs typeface="Calibri"/>
              </a:rPr>
              <a:t>: the ballgame and the rain cause traffic, but they are not correlated</a:t>
            </a:r>
          </a:p>
          <a:p>
            <a:pPr lvl="8"/>
            <a:endParaRPr lang="en-US" sz="800" dirty="0">
              <a:latin typeface="Calibri"/>
              <a:ea typeface="ＭＳ Ｐゴシック" pitchFamily="34" charset="-128"/>
              <a:cs typeface="Calibri"/>
            </a:endParaRPr>
          </a:p>
          <a:p>
            <a:pPr lvl="1"/>
            <a:r>
              <a:rPr lang="en-US" sz="2000" dirty="0">
                <a:latin typeface="Calibri"/>
                <a:ea typeface="ＭＳ Ｐゴシック" pitchFamily="34" charset="-128"/>
                <a:cs typeface="Calibri"/>
              </a:rPr>
              <a:t>Still need to prove they must be (try it!)</a:t>
            </a:r>
          </a:p>
          <a:p>
            <a:pPr lvl="7"/>
            <a:endParaRPr lang="en-US" sz="1600" dirty="0">
              <a:latin typeface="Calibri"/>
              <a:ea typeface="ＭＳ Ｐゴシック" pitchFamily="34" charset="-128"/>
              <a:cs typeface="Calibri"/>
            </a:endParaRPr>
          </a:p>
          <a:p>
            <a:r>
              <a:rPr lang="en-US" sz="2400" dirty="0">
                <a:latin typeface="Calibri"/>
                <a:ea typeface="ＭＳ Ｐゴシック" pitchFamily="34" charset="-128"/>
                <a:cs typeface="Calibri"/>
              </a:rPr>
              <a:t>Are X </a:t>
            </a:r>
            <a:r>
              <a:rPr lang="en-US" sz="2400">
                <a:latin typeface="Calibri"/>
                <a:ea typeface="ＭＳ Ｐゴシック" pitchFamily="34" charset="-128"/>
                <a:cs typeface="Calibri"/>
              </a:rPr>
              <a:t>and Y </a:t>
            </a:r>
            <a:r>
              <a:rPr lang="en-US" sz="2400" dirty="0">
                <a:latin typeface="Calibri"/>
                <a:ea typeface="ＭＳ Ｐゴシック" pitchFamily="34" charset="-128"/>
                <a:cs typeface="Calibri"/>
              </a:rPr>
              <a:t>independent </a:t>
            </a:r>
            <a:r>
              <a:rPr lang="en-US" sz="2400">
                <a:latin typeface="Calibri"/>
                <a:ea typeface="ＭＳ Ｐゴシック" pitchFamily="34" charset="-128"/>
                <a:cs typeface="Calibri"/>
              </a:rPr>
              <a:t>given Z?</a:t>
            </a:r>
            <a:endParaRPr lang="en-US" sz="2400" dirty="0">
              <a:latin typeface="Calibri"/>
              <a:ea typeface="ＭＳ Ｐゴシック" pitchFamily="34" charset="-128"/>
              <a:cs typeface="Calibri"/>
            </a:endParaRPr>
          </a:p>
          <a:p>
            <a:pPr lvl="6"/>
            <a:endParaRPr lang="en-US" sz="12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No</a:t>
            </a:r>
            <a:r>
              <a:rPr lang="en-US" sz="2000" dirty="0">
                <a:latin typeface="Calibri"/>
                <a:ea typeface="ＭＳ Ｐゴシック" pitchFamily="34" charset="-128"/>
                <a:cs typeface="Calibri"/>
              </a:rPr>
              <a:t>: seeing traffic puts the rain and the ballgame in competition as explanation.</a:t>
            </a:r>
          </a:p>
          <a:p>
            <a:pPr lvl="7"/>
            <a:endParaRPr lang="en-US" sz="1600" dirty="0">
              <a:latin typeface="Calibri"/>
              <a:ea typeface="ＭＳ Ｐゴシック" pitchFamily="34" charset="-128"/>
              <a:cs typeface="Calibri"/>
            </a:endParaRPr>
          </a:p>
          <a:p>
            <a:r>
              <a:rPr lang="en-US" sz="2400" dirty="0">
                <a:solidFill>
                  <a:srgbClr val="CC0000"/>
                </a:solidFill>
                <a:latin typeface="Calibri"/>
                <a:ea typeface="ＭＳ Ｐゴシック" pitchFamily="34" charset="-128"/>
                <a:cs typeface="Calibri"/>
              </a:rPr>
              <a:t>This is backwards from the other cases</a:t>
            </a:r>
          </a:p>
          <a:p>
            <a:pPr lvl="8"/>
            <a:endParaRPr lang="en-US" sz="800" dirty="0">
              <a:solidFill>
                <a:srgbClr val="CC0000"/>
              </a:solidFill>
              <a:latin typeface="Calibri"/>
              <a:ea typeface="ＭＳ Ｐゴシック" pitchFamily="34" charset="-128"/>
              <a:cs typeface="Calibri"/>
            </a:endParaRPr>
          </a:p>
          <a:p>
            <a:pPr lvl="1"/>
            <a:r>
              <a:rPr lang="en-US" sz="2000" dirty="0">
                <a:latin typeface="Calibri"/>
                <a:ea typeface="ＭＳ Ｐゴシック" pitchFamily="34" charset="-128"/>
                <a:cs typeface="Calibri"/>
              </a:rPr>
              <a:t>Observing an effect </a:t>
            </a:r>
            <a:r>
              <a:rPr lang="en-US" sz="2000" dirty="0">
                <a:solidFill>
                  <a:srgbClr val="CC0000"/>
                </a:solidFill>
                <a:latin typeface="Calibri"/>
                <a:ea typeface="ＭＳ Ｐゴシック" pitchFamily="34" charset="-128"/>
                <a:cs typeface="Calibri"/>
              </a:rPr>
              <a:t>activates </a:t>
            </a:r>
            <a:r>
              <a:rPr lang="en-US" sz="2000" dirty="0">
                <a:latin typeface="Calibri"/>
                <a:ea typeface="ＭＳ Ｐゴシック" pitchFamily="34" charset="-128"/>
                <a:cs typeface="Calibri"/>
              </a:rPr>
              <a:t>influence between possible causes</a:t>
            </a:r>
            <a:r>
              <a:rPr lang="en-US" dirty="0">
                <a:latin typeface="Calibri"/>
                <a:ea typeface="ＭＳ Ｐゴシック" pitchFamily="34" charset="-128"/>
                <a:cs typeface="Calibri"/>
              </a:rPr>
              <a:t>.</a:t>
            </a:r>
          </a:p>
          <a:p>
            <a:endParaRPr lang="en-US" sz="2800" dirty="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Raining</a:t>
            </a: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Y: Ballgame</a:t>
            </a:r>
          </a:p>
        </p:txBody>
      </p:sp>
    </p:spTree>
    <p:extLst>
      <p:ext uri="{BB962C8B-B14F-4D97-AF65-F5344CB8AC3E}">
        <p14:creationId xmlns:p14="http://schemas.microsoft.com/office/powerpoint/2010/main" val="205734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The General Case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815" y="1524000"/>
            <a:ext cx="6946984" cy="4409647"/>
          </a:xfrm>
          <a:prstGeom prst="rect">
            <a:avLst/>
          </a:prstGeom>
        </p:spPr>
      </p:pic>
    </p:spTree>
    <p:extLst>
      <p:ext uri="{BB962C8B-B14F-4D97-AF65-F5344CB8AC3E}">
        <p14:creationId xmlns:p14="http://schemas.microsoft.com/office/powerpoint/2010/main" val="1604386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The General Case</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(given evidence)?</a:t>
            </a:r>
          </a:p>
          <a:p>
            <a:pPr eaLnBrk="1" hangingPunct="1"/>
            <a:endParaRPr lang="en-US" sz="2800" dirty="0"/>
          </a:p>
          <a:p>
            <a:pPr eaLnBrk="1" hangingPunct="1"/>
            <a:r>
              <a:rPr lang="en-US" sz="2800" dirty="0"/>
              <a:t>Solution: analyze the graph</a:t>
            </a:r>
          </a:p>
          <a:p>
            <a:pPr eaLnBrk="1" hangingPunct="1"/>
            <a:endParaRPr lang="en-US" sz="2800" dirty="0"/>
          </a:p>
          <a:p>
            <a:r>
              <a:rPr lang="en-US" sz="2800" dirty="0"/>
              <a:t>Any complex example can be broken</a:t>
            </a:r>
          </a:p>
          <a:p>
            <a:pPr marL="0" indent="0">
              <a:buNone/>
            </a:pPr>
            <a:r>
              <a:rPr lang="en-US" sz="2800" dirty="0"/>
              <a:t>    into repetitions of the three canonical cases</a:t>
            </a:r>
          </a:p>
          <a:p>
            <a:endParaRPr lang="en-US" sz="2800" dirty="0"/>
          </a:p>
          <a:p>
            <a:pPr marL="0" indent="0" eaLnBrk="1" hangingPunct="1">
              <a:buNone/>
            </a:pPr>
            <a:endParaRPr lang="en-US" sz="2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265095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a:latin typeface="Calibri"/>
                <a:cs typeface="Calibri"/>
              </a:rPr>
              <a:t>Recipe: shade evidence nodes, look for paths in the resulting graph</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Almost works, but not quite</a:t>
            </a:r>
          </a:p>
          <a:p>
            <a:pPr lvl="1" eaLnBrk="1" hangingPunct="1">
              <a:lnSpc>
                <a:spcPct val="90000"/>
              </a:lnSpc>
            </a:pPr>
            <a:r>
              <a:rPr lang="en-US" sz="2000" dirty="0">
                <a:latin typeface="Calibri"/>
                <a:cs typeface="Calibri"/>
              </a:rPr>
              <a:t>Where does it break?</a:t>
            </a:r>
          </a:p>
          <a:p>
            <a:pPr lvl="1" eaLnBrk="1" hangingPunct="1">
              <a:lnSpc>
                <a:spcPct val="90000"/>
              </a:lnSpc>
            </a:pPr>
            <a:r>
              <a:rPr lang="en-US" sz="2000" dirty="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150726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a:latin typeface="Calibri"/>
                <a:ea typeface="ＭＳ Ｐゴシック" pitchFamily="34" charset="-128"/>
                <a:cs typeface="Calibri"/>
              </a:rPr>
              <a:t>Question: Are X and Y conditionally independent given evidence variables {Z}?</a:t>
            </a:r>
            <a:endParaRPr lang="en-US" sz="14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Yes, if X and Y </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d-separated</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 by Z</a:t>
            </a:r>
          </a:p>
          <a:p>
            <a:pPr lvl="1" eaLnBrk="1" hangingPunct="1">
              <a:lnSpc>
                <a:spcPct val="80000"/>
              </a:lnSpc>
            </a:pPr>
            <a:r>
              <a:rPr lang="en-US" sz="1800" dirty="0">
                <a:latin typeface="Calibri"/>
                <a:ea typeface="ＭＳ Ｐゴシック" pitchFamily="34" charset="-128"/>
                <a:cs typeface="Calibri"/>
              </a:rPr>
              <a:t>Consider all (undirected) paths from X to Y</a:t>
            </a:r>
            <a:endParaRPr lang="en-US" sz="9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No active paths = independence!</a:t>
            </a:r>
          </a:p>
          <a:p>
            <a:pPr lvl="2" eaLnBrk="1" hangingPunct="1">
              <a:lnSpc>
                <a:spcPct val="80000"/>
              </a:lnSpc>
            </a:pPr>
            <a:endParaRPr lang="en-US" sz="1400" dirty="0">
              <a:latin typeface="Calibri"/>
              <a:ea typeface="ＭＳ Ｐゴシック" pitchFamily="34" charset="-128"/>
              <a:cs typeface="Calibri"/>
            </a:endParaRPr>
          </a:p>
          <a:p>
            <a:pPr eaLnBrk="1" hangingPunct="1">
              <a:lnSpc>
                <a:spcPct val="80000"/>
              </a:lnSpc>
            </a:pPr>
            <a:endParaRPr lang="en-US" sz="2400" dirty="0">
              <a:latin typeface="Calibri"/>
              <a:ea typeface="ＭＳ Ｐゴシック" pitchFamily="34" charset="-128"/>
              <a:cs typeface="Calibri"/>
            </a:endParaRPr>
          </a:p>
          <a:p>
            <a:pPr eaLnBrk="1" hangingPunct="1">
              <a:lnSpc>
                <a:spcPct val="80000"/>
              </a:lnSpc>
            </a:pPr>
            <a:r>
              <a:rPr lang="en-US" sz="2400" dirty="0">
                <a:latin typeface="Calibri"/>
                <a:ea typeface="ＭＳ Ｐゴシック" pitchFamily="34" charset="-128"/>
                <a:cs typeface="Calibri"/>
              </a:rPr>
              <a:t>A path is active if each triple is active:</a:t>
            </a:r>
          </a:p>
          <a:p>
            <a:pPr lvl="1" eaLnBrk="1" hangingPunct="1">
              <a:lnSpc>
                <a:spcPct val="80000"/>
              </a:lnSpc>
            </a:pPr>
            <a:r>
              <a:rPr lang="en-US" sz="1800" dirty="0">
                <a:latin typeface="Calibri"/>
                <a:ea typeface="ＭＳ Ｐゴシック" pitchFamily="34" charset="-128"/>
                <a:cs typeface="Calibri"/>
              </a:rPr>
              <a:t>Causal chain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 (either direction)</a:t>
            </a:r>
          </a:p>
          <a:p>
            <a:pPr lvl="1" eaLnBrk="1" hangingPunct="1">
              <a:lnSpc>
                <a:spcPct val="80000"/>
              </a:lnSpc>
            </a:pPr>
            <a:r>
              <a:rPr lang="en-US" sz="1800" dirty="0">
                <a:latin typeface="Calibri"/>
                <a:ea typeface="ＭＳ Ｐゴシック" pitchFamily="34" charset="-128"/>
                <a:cs typeface="Calibri"/>
              </a:rPr>
              <a:t>Common cause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a:t>
            </a:r>
          </a:p>
          <a:p>
            <a:pPr lvl="1" eaLnBrk="1" hangingPunct="1">
              <a:lnSpc>
                <a:spcPct val="80000"/>
              </a:lnSpc>
            </a:pPr>
            <a:r>
              <a:rPr lang="en-US" sz="1800" dirty="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a:latin typeface="Calibri"/>
                <a:ea typeface="ＭＳ Ｐゴシック" pitchFamily="34" charset="-128"/>
                <a:cs typeface="Calibri"/>
              </a:rPr>
              <a:t>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a:t>
            </a:r>
            <a:r>
              <a:rPr lang="en-US" sz="1800" i="1" dirty="0">
                <a:latin typeface="Calibri"/>
                <a:ea typeface="ＭＳ Ｐゴシック" pitchFamily="34" charset="-128"/>
                <a:cs typeface="Calibri"/>
              </a:rPr>
              <a:t>or one of its </a:t>
            </a:r>
            <a:r>
              <a:rPr lang="en-US" sz="1800" i="1" dirty="0" err="1">
                <a:latin typeface="Calibri"/>
                <a:ea typeface="ＭＳ Ｐゴシック" pitchFamily="34" charset="-128"/>
                <a:cs typeface="Calibri"/>
              </a:rPr>
              <a:t>descendents</a:t>
            </a:r>
            <a:r>
              <a:rPr lang="en-US" sz="1800" dirty="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a:latin typeface="Calibri"/>
                <a:ea typeface="ＭＳ Ｐゴシック" pitchFamily="34" charset="-128"/>
                <a:cs typeface="Calibri"/>
              </a:rPr>
              <a:t>	</a:t>
            </a:r>
          </a:p>
          <a:p>
            <a:pPr eaLnBrk="1" hangingPunct="1">
              <a:lnSpc>
                <a:spcPct val="80000"/>
              </a:lnSpc>
              <a:buClr>
                <a:srgbClr val="333399"/>
              </a:buClr>
            </a:pPr>
            <a:endParaRPr lang="en-US" sz="2400" dirty="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a:solidFill>
                  <a:srgbClr val="333399"/>
                </a:solidFill>
                <a:latin typeface="Calibri"/>
                <a:ea typeface="ＭＳ Ｐゴシック" pitchFamily="34" charset="-128"/>
                <a:cs typeface="Calibri"/>
              </a:rPr>
              <a:t>All it takes to block a path is a single inactive segment</a:t>
            </a: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r>
              <a:rPr lang="en-US" sz="1800" dirty="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350251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a:latin typeface="Calibri"/>
                <a:cs typeface="Calibri"/>
              </a:rPr>
              <a:t>Query:	</a:t>
            </a:r>
            <a:endParaRPr lang="en-US" sz="1200" dirty="0">
              <a:latin typeface="Calibri"/>
              <a:cs typeface="Calibri"/>
            </a:endParaRPr>
          </a:p>
          <a:p>
            <a:pPr>
              <a:buFont typeface="Wingdings" charset="0"/>
              <a:buChar char="§"/>
              <a:defRPr/>
            </a:pPr>
            <a:endParaRPr lang="en-US" sz="1600" dirty="0">
              <a:latin typeface="Calibri"/>
              <a:cs typeface="Calibri"/>
            </a:endParaRPr>
          </a:p>
          <a:p>
            <a:pPr>
              <a:buFont typeface="Wingdings" charset="0"/>
              <a:buChar char="§"/>
              <a:defRPr/>
            </a:pPr>
            <a:r>
              <a:rPr lang="en-US" sz="2800" dirty="0">
                <a:latin typeface="Calibri"/>
                <a:cs typeface="Calibri"/>
              </a:rPr>
              <a:t>Check all (undirected!) paths between        and </a:t>
            </a:r>
          </a:p>
          <a:p>
            <a:pPr lvl="7">
              <a:buFont typeface="Wingdings" charset="0"/>
              <a:buChar char="§"/>
              <a:defRPr/>
            </a:pPr>
            <a:endParaRPr lang="en-US" sz="600" dirty="0">
              <a:latin typeface="Calibri"/>
              <a:cs typeface="Calibri"/>
            </a:endParaRPr>
          </a:p>
          <a:p>
            <a:pPr lvl="1">
              <a:buFont typeface="Wingdings" charset="0"/>
              <a:buChar char="§"/>
              <a:defRPr/>
            </a:pPr>
            <a:r>
              <a:rPr lang="en-US" sz="2400" dirty="0">
                <a:latin typeface="Calibri"/>
                <a:cs typeface="Calibri"/>
              </a:rPr>
              <a:t>If one or more active, then independence not guaranteed</a:t>
            </a:r>
          </a:p>
          <a:p>
            <a:pPr marL="0" indent="0">
              <a:buNone/>
              <a:defRPr/>
            </a:pPr>
            <a:r>
              <a:rPr lang="en-US" sz="2800" dirty="0">
                <a:latin typeface="Calibri"/>
                <a:cs typeface="Calibri"/>
              </a:rPr>
              <a:t>   </a:t>
            </a:r>
            <a:endParaRPr lang="en-US" dirty="0">
              <a:latin typeface="Calibri"/>
              <a:cs typeface="Calibri"/>
            </a:endParaRPr>
          </a:p>
          <a:p>
            <a:pPr lvl="1">
              <a:buFont typeface="Wingdings" charset="0"/>
              <a:buChar char="§"/>
              <a:defRPr/>
            </a:pPr>
            <a:endParaRPr lang="en-US" sz="2400" dirty="0">
              <a:latin typeface="Calibri"/>
              <a:cs typeface="Calibri"/>
            </a:endParaRPr>
          </a:p>
          <a:p>
            <a:pPr lvl="1">
              <a:buFont typeface="Wingdings" charset="0"/>
              <a:buChar char="§"/>
              <a:defRPr/>
            </a:pPr>
            <a:r>
              <a:rPr lang="en-US" sz="2400" dirty="0">
                <a:latin typeface="Calibri"/>
                <a:cs typeface="Calibri"/>
              </a:rPr>
              <a:t>Otherwise (i.e. if all paths are inactive),</a:t>
            </a:r>
          </a:p>
          <a:p>
            <a:pPr marL="457176" lvl="1" indent="0">
              <a:buNone/>
              <a:defRPr/>
            </a:pPr>
            <a:r>
              <a:rPr lang="en-US" sz="2400" dirty="0">
                <a:latin typeface="Calibri"/>
                <a:cs typeface="Calibri"/>
              </a:rPr>
              <a:t>    then independence is guaranteed</a:t>
            </a:r>
          </a:p>
        </p:txBody>
      </p:sp>
      <p:sp>
        <p:nvSpPr>
          <p:cNvPr id="60417" name="Title 1"/>
          <p:cNvSpPr>
            <a:spLocks noGrp="1"/>
          </p:cNvSpPr>
          <p:nvPr>
            <p:ph type="title"/>
          </p:nvPr>
        </p:nvSpPr>
        <p:spPr/>
        <p:txBody>
          <a:bodyPr/>
          <a:lstStyle/>
          <a:p>
            <a:r>
              <a:rPr lang="en-US">
                <a:latin typeface="Calibri"/>
                <a:ea typeface="ＭＳ Ｐゴシック" pitchFamily="34" charset="-128"/>
                <a:cs typeface="Calibri"/>
              </a:rPr>
              <a:t>D-Separation</a:t>
            </a:r>
          </a:p>
        </p:txBody>
      </p:sp>
      <p:pic>
        <p:nvPicPr>
          <p:cNvPr id="6042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2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80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Oval 1"/>
          <p:cNvSpPr/>
          <p:nvPr/>
        </p:nvSpPr>
        <p:spPr>
          <a:xfrm>
            <a:off x="8382000" y="37338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382000" y="51054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478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P spid="2" grpId="0" animBg="1"/>
      <p:bldP spid="2" grpId="1" animBg="1"/>
      <p:bldP spid="16" grpId="0" animBg="1"/>
      <p:bldP spid="1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1097743" name="Picture 15"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22" name="Oval 21"/>
          <p:cNvSpPr/>
          <p:nvPr/>
        </p:nvSpPr>
        <p:spPr>
          <a:xfrm>
            <a:off x="8440737" y="41910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40737" y="4198144"/>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40737" y="55626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19163" y="2820353"/>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540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7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9774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77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97746"/>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97747"/>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P spid="22" grpId="0" animBg="1"/>
      <p:bldP spid="22" grpId="1" animBg="1"/>
      <p:bldP spid="23" grpId="0" animBg="1"/>
      <p:bldP spid="23" grpId="1" animBg="1"/>
      <p:bldP spid="23" grpId="2" animBg="1"/>
      <p:bldP spid="24" grpId="0" animBg="1"/>
      <p:bldP spid="24" grpId="1"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latin typeface="Calibri"/>
                <a:cs typeface="Calibri"/>
              </a:rPr>
              <a:t>Review: Independence</a:t>
            </a:r>
          </a:p>
        </p:txBody>
      </p:sp>
      <p:sp>
        <p:nvSpPr>
          <p:cNvPr id="27651" name="Rectangle 3"/>
          <p:cNvSpPr>
            <a:spLocks noGrp="1" noChangeArrowheads="1"/>
          </p:cNvSpPr>
          <p:nvPr>
            <p:ph idx="1"/>
          </p:nvPr>
        </p:nvSpPr>
        <p:spPr/>
        <p:txBody>
          <a:bodyPr/>
          <a:lstStyle/>
          <a:p>
            <a:pPr eaLnBrk="1" hangingPunct="1"/>
            <a:r>
              <a:rPr lang="en-US" dirty="0">
                <a:latin typeface="Calibri"/>
                <a:cs typeface="Calibri"/>
              </a:rPr>
              <a:t>N fair, independent coin flips:</a:t>
            </a:r>
          </a:p>
        </p:txBody>
      </p:sp>
      <p:graphicFrame>
        <p:nvGraphicFramePr>
          <p:cNvPr id="1043475" name="Group 19"/>
          <p:cNvGraphicFramePr>
            <a:graphicFrameLocks noGrp="1"/>
          </p:cNvGraphicFramePr>
          <p:nvPr>
            <p:extLst>
              <p:ext uri="{D42A27DB-BD31-4B8C-83A1-F6EECF244321}">
                <p14:modId xmlns:p14="http://schemas.microsoft.com/office/powerpoint/2010/main" val="220943122"/>
              </p:ext>
            </p:extLst>
          </p:nvPr>
        </p:nvGraphicFramePr>
        <p:xfrm>
          <a:off x="699676" y="289242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7663" name="Picture 20" descr="txp_fig"/>
          <p:cNvPicPr>
            <a:picLocks noChangeAspect="1" noChangeArrowheads="1"/>
          </p:cNvPicPr>
          <p:nvPr>
            <p:custDataLst>
              <p:tags r:id="rId1"/>
            </p:custDataLst>
          </p:nvPr>
        </p:nvPicPr>
        <p:blipFill>
          <a:blip r:embed="rId9" cstate="email">
            <a:extLst>
              <a:ext uri="{28A0092B-C50C-407E-A947-70E740481C1C}">
                <a14:useLocalDpi xmlns:a14="http://schemas.microsoft.com/office/drawing/2010/main" val="0"/>
              </a:ext>
            </a:extLst>
          </a:blip>
          <a:srcRect/>
          <a:stretch>
            <a:fillRect/>
          </a:stretch>
        </p:blipFill>
        <p:spPr bwMode="auto">
          <a:xfrm>
            <a:off x="993364"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43477" name="Group 21"/>
          <p:cNvGraphicFramePr>
            <a:graphicFrameLocks noGrp="1"/>
          </p:cNvGraphicFramePr>
          <p:nvPr>
            <p:extLst>
              <p:ext uri="{D42A27DB-BD31-4B8C-83A1-F6EECF244321}">
                <p14:modId xmlns:p14="http://schemas.microsoft.com/office/powerpoint/2010/main" val="3807733116"/>
              </p:ext>
            </p:extLst>
          </p:nvPr>
        </p:nvGraphicFramePr>
        <p:xfrm>
          <a:off x="24713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43489" name="Group 33"/>
          <p:cNvGraphicFramePr>
            <a:graphicFrameLocks noGrp="1"/>
          </p:cNvGraphicFramePr>
          <p:nvPr>
            <p:extLst>
              <p:ext uri="{D42A27DB-BD31-4B8C-83A1-F6EECF244321}">
                <p14:modId xmlns:p14="http://schemas.microsoft.com/office/powerpoint/2010/main" val="3538927875"/>
              </p:ext>
            </p:extLst>
          </p:nvPr>
        </p:nvGraphicFramePr>
        <p:xfrm>
          <a:off x="57479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7686" name="Picture 45" descr="txp_fig"/>
          <p:cNvPicPr>
            <a:picLocks noChangeAspect="1" noChangeArrowheads="1"/>
          </p:cNvPicPr>
          <p:nvPr>
            <p:custDataLst>
              <p:tags r:id="rId2"/>
            </p:custDataLst>
          </p:nvPr>
        </p:nvPicPr>
        <p:blipFill>
          <a:blip r:embed="rId10" cstate="email">
            <a:extLst>
              <a:ext uri="{28A0092B-C50C-407E-A947-70E740481C1C}">
                <a14:useLocalDpi xmlns:a14="http://schemas.microsoft.com/office/drawing/2010/main" val="0"/>
              </a:ext>
            </a:extLst>
          </a:blip>
          <a:srcRect/>
          <a:stretch>
            <a:fillRect/>
          </a:stretch>
        </p:blipFill>
        <p:spPr bwMode="auto">
          <a:xfrm>
            <a:off x="6036851" y="2514600"/>
            <a:ext cx="9255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7" name="Picture 46" descr="txp_fig"/>
          <p:cNvPicPr>
            <a:picLocks noChangeAspect="1" noChangeArrowheads="1"/>
          </p:cNvPicPr>
          <p:nvPr>
            <p:custDataLst>
              <p:tags r:id="rId3"/>
            </p:custDataLst>
          </p:nvPr>
        </p:nvPicPr>
        <p:blipFill>
          <a:blip r:embed="rId11" cstate="email">
            <a:extLst>
              <a:ext uri="{28A0092B-C50C-407E-A947-70E740481C1C}">
                <a14:useLocalDpi xmlns:a14="http://schemas.microsoft.com/office/drawing/2010/main" val="0"/>
              </a:ext>
            </a:extLst>
          </a:blip>
          <a:srcRect/>
          <a:stretch>
            <a:fillRect/>
          </a:stretch>
        </p:blipFill>
        <p:spPr bwMode="auto">
          <a:xfrm>
            <a:off x="2766601"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8" name="Picture 48" descr="txp_fig"/>
          <p:cNvPicPr>
            <a:picLocks noChangeAspect="1" noChangeArrowheads="1"/>
          </p:cNvPicPr>
          <p:nvPr>
            <p:custDataLst>
              <p:tags r:id="rId4"/>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pic>
        <p:nvPicPr>
          <p:cNvPr id="27692" name="Picture 58" descr="txp_fig"/>
          <p:cNvPicPr>
            <a:picLocks noChangeAspect="1" noChangeArrowheads="1"/>
          </p:cNvPicPr>
          <p:nvPr>
            <p:custDataLst>
              <p:tags r:id="rId5"/>
            </p:custDataLst>
          </p:nvPr>
        </p:nvPicPr>
        <p:blipFill>
          <a:blip r:embed="rId13" cstate="email">
            <a:extLst>
              <a:ext uri="{28A0092B-C50C-407E-A947-70E740481C1C}">
                <a14:useLocalDpi xmlns:a14="http://schemas.microsoft.com/office/drawing/2010/main" val="0"/>
              </a:ext>
            </a:extLst>
          </a:blip>
          <a:srcRect/>
          <a:stretch>
            <a:fillRect/>
          </a:stretch>
        </p:blipFill>
        <p:spPr bwMode="auto">
          <a:xfrm>
            <a:off x="2909476" y="4800600"/>
            <a:ext cx="246538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93" name="Picture 59" descr="txp_fig"/>
          <p:cNvPicPr>
            <a:picLocks noChangeAspect="1" noChangeArrowheads="1"/>
          </p:cNvPicPr>
          <p:nvPr>
            <p:custDataLst>
              <p:tags r:id="rId6"/>
            </p:custDataLst>
          </p:nvPr>
        </p:nvPicPr>
        <p:blipFill>
          <a:blip r:embed="rId14" cstate="email">
            <a:extLst>
              <a:ext uri="{28A0092B-C50C-407E-A947-70E740481C1C}">
                <a14:useLocalDpi xmlns:a14="http://schemas.microsoft.com/office/drawing/2010/main" val="0"/>
              </a:ext>
            </a:extLst>
          </a:blip>
          <a:srcRect/>
          <a:stretch>
            <a:fillRect/>
          </a:stretch>
        </p:blipFill>
        <p:spPr bwMode="auto">
          <a:xfrm>
            <a:off x="1842676" y="5588000"/>
            <a:ext cx="328613"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Calibri"/>
              <a:cs typeface="Calibri"/>
            </a:endParaRPr>
          </a:p>
        </p:txBody>
      </p:sp>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02524" y="1150853"/>
            <a:ext cx="3229661" cy="3085479"/>
          </a:xfrm>
          <a:prstGeom prst="rect">
            <a:avLst/>
          </a:prstGeom>
        </p:spPr>
      </p:pic>
      <p:pic>
        <p:nvPicPr>
          <p:cNvPr id="3" name="Pictur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Tree>
    <p:extLst>
      <p:ext uri="{BB962C8B-B14F-4D97-AF65-F5344CB8AC3E}">
        <p14:creationId xmlns:p14="http://schemas.microsoft.com/office/powerpoint/2010/main" val="2828315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8755" name="Rectangle 3"/>
          <p:cNvSpPr>
            <a:spLocks noGrp="1" noChangeArrowheads="1"/>
          </p:cNvSpPr>
          <p:nvPr>
            <p:ph idx="1"/>
          </p:nvPr>
        </p:nvSpPr>
        <p:spPr>
          <a:xfrm>
            <a:off x="2362200" y="1371600"/>
            <a:ext cx="11379200" cy="4729164"/>
          </a:xfrm>
        </p:spPr>
        <p:txBody>
          <a:bodyPr/>
          <a:lstStyle/>
          <a:p>
            <a:pPr eaLnBrk="1" hangingPunct="1"/>
            <a:r>
              <a:rPr lang="en-US" dirty="0">
                <a:ea typeface="ＭＳ Ｐゴシック" pitchFamily="34" charset="-128"/>
              </a:rPr>
              <a:t>Variables:</a:t>
            </a:r>
          </a:p>
          <a:p>
            <a:pPr lvl="1" eaLnBrk="1" hangingPunct="1"/>
            <a:r>
              <a:rPr lang="en-US" dirty="0">
                <a:ea typeface="ＭＳ Ｐゴシック" pitchFamily="34" charset="-128"/>
              </a:rPr>
              <a:t>R: Raining</a:t>
            </a:r>
          </a:p>
          <a:p>
            <a:pPr lvl="1" eaLnBrk="1" hangingPunct="1"/>
            <a:r>
              <a:rPr lang="en-US" dirty="0">
                <a:ea typeface="ＭＳ Ｐゴシック" pitchFamily="34" charset="-128"/>
              </a:rPr>
              <a:t>T: Traffic</a:t>
            </a:r>
          </a:p>
          <a:p>
            <a:pPr lvl="1" eaLnBrk="1" hangingPunct="1"/>
            <a:r>
              <a:rPr lang="en-US" dirty="0">
                <a:ea typeface="ＭＳ Ｐゴシック" pitchFamily="34" charset="-128"/>
              </a:rPr>
              <a:t>D: Roof drips</a:t>
            </a:r>
          </a:p>
          <a:p>
            <a:pPr lvl="1" eaLnBrk="1" hangingPunct="1"/>
            <a:r>
              <a:rPr lang="en-US" dirty="0">
                <a:ea typeface="ＭＳ Ｐゴシック" pitchFamily="34" charset="-128"/>
              </a:rPr>
              <a:t>S: I’</a:t>
            </a:r>
            <a:r>
              <a:rPr lang="en-US" altLang="ja-JP" dirty="0">
                <a:ea typeface="ＭＳ Ｐゴシック" pitchFamily="34" charset="-128"/>
              </a:rPr>
              <a:t>m sad</a:t>
            </a:r>
          </a:p>
          <a:p>
            <a:pPr eaLnBrk="1" hangingPunct="1"/>
            <a:r>
              <a:rPr lang="en-US" dirty="0">
                <a:ea typeface="ＭＳ Ｐゴシック" pitchFamily="34" charset="-128"/>
              </a:rPr>
              <a:t>Questions:</a:t>
            </a:r>
          </a:p>
          <a:p>
            <a:pPr lvl="1" eaLnBrk="1" hangingPunct="1"/>
            <a:endParaRPr lang="en-US" dirty="0">
              <a:ea typeface="ＭＳ Ｐゴシック" pitchFamily="34" charset="-128"/>
            </a:endParaRPr>
          </a:p>
        </p:txBody>
      </p:sp>
      <p:sp>
        <p:nvSpPr>
          <p:cNvPr id="64515" name="Oval 4"/>
          <p:cNvSpPr>
            <a:spLocks noChangeArrowheads="1"/>
          </p:cNvSpPr>
          <p:nvPr/>
        </p:nvSpPr>
        <p:spPr bwMode="auto">
          <a:xfrm>
            <a:off x="72390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64516" name="Oval 5"/>
          <p:cNvSpPr>
            <a:spLocks noChangeArrowheads="1"/>
          </p:cNvSpPr>
          <p:nvPr/>
        </p:nvSpPr>
        <p:spPr bwMode="auto">
          <a:xfrm>
            <a:off x="7924800" y="4495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S</a:t>
            </a:r>
          </a:p>
        </p:txBody>
      </p:sp>
      <p:cxnSp>
        <p:nvCxnSpPr>
          <p:cNvPr id="64517" name="AutoShape 6"/>
          <p:cNvCxnSpPr>
            <a:cxnSpLocks noChangeShapeType="1"/>
            <a:stCxn id="64515" idx="4"/>
            <a:endCxn id="64516" idx="1"/>
          </p:cNvCxnSpPr>
          <p:nvPr/>
        </p:nvCxnSpPr>
        <p:spPr bwMode="auto">
          <a:xfrm>
            <a:off x="7505700" y="3900488"/>
            <a:ext cx="496888" cy="6588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4518" name="Oval 7"/>
          <p:cNvSpPr>
            <a:spLocks noChangeArrowheads="1"/>
          </p:cNvSpPr>
          <p:nvPr/>
        </p:nvSpPr>
        <p:spPr bwMode="auto">
          <a:xfrm>
            <a:off x="86868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p>
        </p:txBody>
      </p:sp>
      <p:cxnSp>
        <p:nvCxnSpPr>
          <p:cNvPr id="64519" name="AutoShape 8"/>
          <p:cNvCxnSpPr>
            <a:cxnSpLocks noChangeShapeType="1"/>
            <a:stCxn id="64518" idx="4"/>
            <a:endCxn id="64516" idx="7"/>
          </p:cNvCxnSpPr>
          <p:nvPr/>
        </p:nvCxnSpPr>
        <p:spPr bwMode="auto">
          <a:xfrm flipH="1">
            <a:off x="8380413" y="3900488"/>
            <a:ext cx="573087" cy="6588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4520" name="Oval 9"/>
          <p:cNvSpPr>
            <a:spLocks noChangeArrowheads="1"/>
          </p:cNvSpPr>
          <p:nvPr/>
        </p:nvSpPr>
        <p:spPr bwMode="auto">
          <a:xfrm>
            <a:off x="7924800" y="2209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64521" name="AutoShape 10"/>
          <p:cNvCxnSpPr>
            <a:cxnSpLocks noChangeShapeType="1"/>
            <a:stCxn id="64520" idx="3"/>
            <a:endCxn id="64515" idx="0"/>
          </p:cNvCxnSpPr>
          <p:nvPr/>
        </p:nvCxnSpPr>
        <p:spPr bwMode="auto">
          <a:xfrm flipH="1">
            <a:off x="7505700" y="2679700"/>
            <a:ext cx="496888" cy="6588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64522" name="AutoShape 11"/>
          <p:cNvCxnSpPr>
            <a:cxnSpLocks noChangeShapeType="1"/>
            <a:stCxn id="64520" idx="5"/>
            <a:endCxn id="64518" idx="0"/>
          </p:cNvCxnSpPr>
          <p:nvPr/>
        </p:nvCxnSpPr>
        <p:spPr bwMode="auto">
          <a:xfrm>
            <a:off x="8380413" y="2679700"/>
            <a:ext cx="573087" cy="6588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098764" name="Text Box 12"/>
          <p:cNvSpPr txBox="1">
            <a:spLocks noChangeArrowheads="1"/>
          </p:cNvSpPr>
          <p:nvPr/>
        </p:nvSpPr>
        <p:spPr bwMode="auto">
          <a:xfrm>
            <a:off x="5410200" y="54102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pic>
        <p:nvPicPr>
          <p:cNvPr id="1098765" name="Picture 13"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209925" y="4948238"/>
            <a:ext cx="981075"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8766"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19450" y="5499100"/>
            <a:ext cx="13843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8767" name="Picture 15"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6096000"/>
            <a:ext cx="17875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14401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87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87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8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6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a:ea typeface="ＭＳ Ｐゴシック" pitchFamily="34" charset="-128"/>
              </a:rPr>
              <a:t>Given a Bayes net structure, can run d-separation algorithm to build a complete list of conditional independences that are necessarily true of the form</a:t>
            </a: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r>
              <a:rPr lang="en-US" sz="2400" dirty="0">
                <a:ea typeface="ＭＳ Ｐゴシック" pitchFamily="34" charset="-128"/>
              </a:rPr>
              <a:t>This list determines the set of probability distributions that can be represented </a:t>
            </a:r>
          </a:p>
          <a:p>
            <a:endParaRPr lang="en-US" sz="2400"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pPr marL="457200" lvl="1" indent="0">
              <a:buFont typeface="Wingdings" pitchFamily="2" charset="2"/>
              <a:buNone/>
            </a:pPr>
            <a:endParaRPr lang="en-US" dirty="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613789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82"/>
          <p:cNvGrpSpPr>
            <a:grpSpLocks/>
          </p:cNvGrpSpPr>
          <p:nvPr/>
        </p:nvGrpSpPr>
        <p:grpSpPr bwMode="auto">
          <a:xfrm>
            <a:off x="3657600" y="1219200"/>
            <a:ext cx="3276600" cy="1600200"/>
            <a:chOff x="3505200" y="1295400"/>
            <a:chExt cx="3276600" cy="1600200"/>
          </a:xfrm>
        </p:grpSpPr>
        <p:sp>
          <p:nvSpPr>
            <p:cNvPr id="75" name="Rounded Rectangle 74"/>
            <p:cNvSpPr/>
            <p:nvPr/>
          </p:nvSpPr>
          <p:spPr>
            <a:xfrm>
              <a:off x="3505200" y="1295400"/>
              <a:ext cx="3276600" cy="1600200"/>
            </a:xfrm>
            <a:prstGeom prst="roundRect">
              <a:avLst/>
            </a:prstGeom>
            <a:solidFill>
              <a:srgbClr val="CCFFCC">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76" name="Group 38"/>
            <p:cNvGrpSpPr>
              <a:grpSpLocks/>
            </p:cNvGrpSpPr>
            <p:nvPr/>
          </p:nvGrpSpPr>
          <p:grpSpPr bwMode="auto">
            <a:xfrm>
              <a:off x="4706941" y="2016125"/>
              <a:ext cx="973138" cy="727075"/>
              <a:chOff x="3286" y="962"/>
              <a:chExt cx="613" cy="458"/>
            </a:xfrm>
          </p:grpSpPr>
          <p:sp>
            <p:nvSpPr>
              <p:cNvPr id="78" name="Oval 33"/>
              <p:cNvSpPr>
                <a:spLocks noChangeArrowheads="1"/>
              </p:cNvSpPr>
              <p:nvPr/>
            </p:nvSpPr>
            <p:spPr bwMode="auto">
              <a:xfrm>
                <a:off x="3286"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79" name="Oval 34"/>
              <p:cNvSpPr>
                <a:spLocks noChangeArrowheads="1"/>
              </p:cNvSpPr>
              <p:nvPr/>
            </p:nvSpPr>
            <p:spPr bwMode="auto">
              <a:xfrm>
                <a:off x="3480" y="962"/>
                <a:ext cx="217"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0" name="Oval 35"/>
              <p:cNvSpPr>
                <a:spLocks noChangeArrowheads="1"/>
              </p:cNvSpPr>
              <p:nvPr/>
            </p:nvSpPr>
            <p:spPr bwMode="auto">
              <a:xfrm>
                <a:off x="3681"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grpSp>
        <p:pic>
          <p:nvPicPr>
            <p:cNvPr id="7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6338" y="1447800"/>
              <a:ext cx="29892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860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Topology Limits Distributions</a:t>
            </a:r>
          </a:p>
        </p:txBody>
      </p:sp>
      <p:sp>
        <p:nvSpPr>
          <p:cNvPr id="68610" name="Rectangle 3"/>
          <p:cNvSpPr>
            <a:spLocks noGrp="1" noChangeArrowheads="1"/>
          </p:cNvSpPr>
          <p:nvPr>
            <p:ph idx="1"/>
          </p:nvPr>
        </p:nvSpPr>
        <p:spPr>
          <a:xfrm>
            <a:off x="304800" y="1371600"/>
            <a:ext cx="3505200" cy="5181600"/>
          </a:xfrm>
        </p:spPr>
        <p:txBody>
          <a:bodyPr/>
          <a:lstStyle/>
          <a:p>
            <a:pPr eaLnBrk="1" hangingPunct="1"/>
            <a:r>
              <a:rPr lang="en-US" sz="2000" dirty="0">
                <a:latin typeface="Calibri"/>
                <a:ea typeface="ＭＳ Ｐゴシック" pitchFamily="34" charset="-128"/>
                <a:cs typeface="Calibri"/>
              </a:rPr>
              <a:t>Given some graph topology G, only certain joint distributions can be encoded</a:t>
            </a:r>
          </a:p>
          <a:p>
            <a:pPr lvl="6"/>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The graph structure guarantees certain (conditional) independences</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(There might be more independence)</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Adding arcs increases the set of distributions, but has several costs</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Full conditioning can encode any distribution</a:t>
            </a:r>
          </a:p>
        </p:txBody>
      </p:sp>
      <p:sp>
        <p:nvSpPr>
          <p:cNvPr id="68611" name="Freeform 4"/>
          <p:cNvSpPr>
            <a:spLocks/>
          </p:cNvSpPr>
          <p:nvPr/>
        </p:nvSpPr>
        <p:spPr bwMode="auto">
          <a:xfrm>
            <a:off x="6115050" y="2171700"/>
            <a:ext cx="2617788" cy="2717800"/>
          </a:xfrm>
          <a:custGeom>
            <a:avLst/>
            <a:gdLst>
              <a:gd name="T0" fmla="*/ 2147483647 w 1649"/>
              <a:gd name="T1" fmla="*/ 2147483647 h 1712"/>
              <a:gd name="T2" fmla="*/ 2147483647 w 1649"/>
              <a:gd name="T3" fmla="*/ 2147483647 h 1712"/>
              <a:gd name="T4" fmla="*/ 2147483647 w 1649"/>
              <a:gd name="T5" fmla="*/ 2147483647 h 1712"/>
              <a:gd name="T6" fmla="*/ 2147483647 w 1649"/>
              <a:gd name="T7" fmla="*/ 2147483647 h 1712"/>
              <a:gd name="T8" fmla="*/ 2147483647 w 1649"/>
              <a:gd name="T9" fmla="*/ 2147483647 h 1712"/>
              <a:gd name="T10" fmla="*/ 2147483647 w 1649"/>
              <a:gd name="T11" fmla="*/ 2147483647 h 1712"/>
              <a:gd name="T12" fmla="*/ 2147483647 w 1649"/>
              <a:gd name="T13" fmla="*/ 2147483647 h 1712"/>
              <a:gd name="T14" fmla="*/ 2147483647 w 1649"/>
              <a:gd name="T15" fmla="*/ 2147483647 h 1712"/>
              <a:gd name="T16" fmla="*/ 2147483647 w 1649"/>
              <a:gd name="T17" fmla="*/ 2147483647 h 1712"/>
              <a:gd name="T18" fmla="*/ 2147483647 w 1649"/>
              <a:gd name="T19" fmla="*/ 2147483647 h 1712"/>
              <a:gd name="T20" fmla="*/ 2147483647 w 1649"/>
              <a:gd name="T21" fmla="*/ 2147483647 h 17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9"/>
              <a:gd name="T34" fmla="*/ 0 h 1712"/>
              <a:gd name="T35" fmla="*/ 1649 w 1649"/>
              <a:gd name="T36" fmla="*/ 1712 h 17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9" h="1712">
                <a:moveTo>
                  <a:pt x="1196" y="253"/>
                </a:moveTo>
                <a:cubicBezTo>
                  <a:pt x="1083" y="260"/>
                  <a:pt x="906" y="107"/>
                  <a:pt x="752" y="121"/>
                </a:cubicBezTo>
                <a:cubicBezTo>
                  <a:pt x="598" y="135"/>
                  <a:pt x="395" y="204"/>
                  <a:pt x="273" y="335"/>
                </a:cubicBezTo>
                <a:cubicBezTo>
                  <a:pt x="151" y="466"/>
                  <a:pt x="0" y="785"/>
                  <a:pt x="18" y="906"/>
                </a:cubicBezTo>
                <a:cubicBezTo>
                  <a:pt x="36" y="1027"/>
                  <a:pt x="354" y="933"/>
                  <a:pt x="380" y="1059"/>
                </a:cubicBezTo>
                <a:cubicBezTo>
                  <a:pt x="406" y="1185"/>
                  <a:pt x="53" y="1618"/>
                  <a:pt x="176" y="1665"/>
                </a:cubicBezTo>
                <a:cubicBezTo>
                  <a:pt x="299" y="1712"/>
                  <a:pt x="884" y="1398"/>
                  <a:pt x="1119" y="1339"/>
                </a:cubicBezTo>
                <a:cubicBezTo>
                  <a:pt x="1354" y="1280"/>
                  <a:pt x="1527" y="1409"/>
                  <a:pt x="1588" y="1308"/>
                </a:cubicBezTo>
                <a:cubicBezTo>
                  <a:pt x="1649" y="1207"/>
                  <a:pt x="1512" y="937"/>
                  <a:pt x="1486" y="732"/>
                </a:cubicBezTo>
                <a:cubicBezTo>
                  <a:pt x="1460" y="527"/>
                  <a:pt x="1478" y="160"/>
                  <a:pt x="1430" y="80"/>
                </a:cubicBezTo>
                <a:cubicBezTo>
                  <a:pt x="1382" y="0"/>
                  <a:pt x="1285" y="232"/>
                  <a:pt x="1196" y="253"/>
                </a:cubicBezTo>
                <a:close/>
              </a:path>
            </a:pathLst>
          </a:custGeom>
          <a:solidFill>
            <a:schemeClr val="accent1"/>
          </a:solidFill>
          <a:ln w="9525">
            <a:solidFill>
              <a:schemeClr val="tx1"/>
            </a:solidFill>
            <a:round/>
            <a:headEnd/>
            <a:tailEnd/>
          </a:ln>
        </p:spPr>
        <p:txBody>
          <a:bodyPr/>
          <a:lstStyle/>
          <a:p>
            <a:endParaRPr lang="en-US">
              <a:latin typeface="Calibri"/>
              <a:cs typeface="Calibri"/>
            </a:endParaRPr>
          </a:p>
        </p:txBody>
      </p:sp>
      <p:sp>
        <p:nvSpPr>
          <p:cNvPr id="68612" name="Freeform 40"/>
          <p:cNvSpPr>
            <a:spLocks/>
          </p:cNvSpPr>
          <p:nvPr/>
        </p:nvSpPr>
        <p:spPr bwMode="auto">
          <a:xfrm>
            <a:off x="6434138" y="2579688"/>
            <a:ext cx="1820862" cy="1382712"/>
          </a:xfrm>
          <a:custGeom>
            <a:avLst/>
            <a:gdLst>
              <a:gd name="T0" fmla="*/ 2147483647 w 1147"/>
              <a:gd name="T1" fmla="*/ 2147483647 h 871"/>
              <a:gd name="T2" fmla="*/ 2147483647 w 1147"/>
              <a:gd name="T3" fmla="*/ 2147483647 h 871"/>
              <a:gd name="T4" fmla="*/ 2147483647 w 1147"/>
              <a:gd name="T5" fmla="*/ 2147483647 h 871"/>
              <a:gd name="T6" fmla="*/ 2147483647 w 1147"/>
              <a:gd name="T7" fmla="*/ 2147483647 h 871"/>
              <a:gd name="T8" fmla="*/ 2147483647 w 1147"/>
              <a:gd name="T9" fmla="*/ 2147483647 h 871"/>
              <a:gd name="T10" fmla="*/ 2147483647 w 1147"/>
              <a:gd name="T11" fmla="*/ 2147483647 h 871"/>
              <a:gd name="T12" fmla="*/ 2147483647 w 1147"/>
              <a:gd name="T13" fmla="*/ 2147483647 h 871"/>
              <a:gd name="T14" fmla="*/ 2147483647 w 1147"/>
              <a:gd name="T15" fmla="*/ 2147483647 h 871"/>
              <a:gd name="T16" fmla="*/ 2147483647 w 1147"/>
              <a:gd name="T17" fmla="*/ 2147483647 h 8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7"/>
              <a:gd name="T28" fmla="*/ 0 h 871"/>
              <a:gd name="T29" fmla="*/ 1147 w 1147"/>
              <a:gd name="T30" fmla="*/ 871 h 8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7" h="871">
                <a:moveTo>
                  <a:pt x="112" y="511"/>
                </a:moveTo>
                <a:cubicBezTo>
                  <a:pt x="192" y="592"/>
                  <a:pt x="340" y="863"/>
                  <a:pt x="494" y="867"/>
                </a:cubicBezTo>
                <a:cubicBezTo>
                  <a:pt x="648" y="871"/>
                  <a:pt x="933" y="669"/>
                  <a:pt x="1035" y="536"/>
                </a:cubicBezTo>
                <a:cubicBezTo>
                  <a:pt x="1137" y="403"/>
                  <a:pt x="1147" y="144"/>
                  <a:pt x="1106" y="72"/>
                </a:cubicBezTo>
                <a:cubicBezTo>
                  <a:pt x="1065" y="0"/>
                  <a:pt x="890" y="114"/>
                  <a:pt x="790" y="103"/>
                </a:cubicBezTo>
                <a:cubicBezTo>
                  <a:pt x="690" y="92"/>
                  <a:pt x="602" y="3"/>
                  <a:pt x="504" y="6"/>
                </a:cubicBezTo>
                <a:cubicBezTo>
                  <a:pt x="406" y="9"/>
                  <a:pt x="285" y="55"/>
                  <a:pt x="204" y="118"/>
                </a:cubicBezTo>
                <a:cubicBezTo>
                  <a:pt x="123" y="181"/>
                  <a:pt x="30" y="318"/>
                  <a:pt x="15" y="383"/>
                </a:cubicBezTo>
                <a:cubicBezTo>
                  <a:pt x="0" y="448"/>
                  <a:pt x="32" y="430"/>
                  <a:pt x="112" y="511"/>
                </a:cubicBezTo>
                <a:close/>
              </a:path>
            </a:pathLst>
          </a:custGeom>
          <a:solidFill>
            <a:srgbClr val="FF9999"/>
          </a:solidFill>
          <a:ln w="9525">
            <a:solidFill>
              <a:schemeClr val="tx1"/>
            </a:solidFill>
            <a:round/>
            <a:headEnd/>
            <a:tailEnd/>
          </a:ln>
        </p:spPr>
        <p:txBody>
          <a:bodyPr/>
          <a:lstStyle/>
          <a:p>
            <a:endParaRPr lang="en-US">
              <a:latin typeface="Calibri"/>
              <a:cs typeface="Calibri"/>
            </a:endParaRPr>
          </a:p>
        </p:txBody>
      </p:sp>
      <p:sp>
        <p:nvSpPr>
          <p:cNvPr id="68613" name="Freeform 5"/>
          <p:cNvSpPr>
            <a:spLocks/>
          </p:cNvSpPr>
          <p:nvPr/>
        </p:nvSpPr>
        <p:spPr bwMode="auto">
          <a:xfrm>
            <a:off x="6638925" y="2767013"/>
            <a:ext cx="904875" cy="858837"/>
          </a:xfrm>
          <a:custGeom>
            <a:avLst/>
            <a:gdLst>
              <a:gd name="T0" fmla="*/ 2147483647 w 570"/>
              <a:gd name="T1" fmla="*/ 2147483647 h 541"/>
              <a:gd name="T2" fmla="*/ 2147483647 w 570"/>
              <a:gd name="T3" fmla="*/ 2147483647 h 541"/>
              <a:gd name="T4" fmla="*/ 2147483647 w 570"/>
              <a:gd name="T5" fmla="*/ 2147483647 h 541"/>
              <a:gd name="T6" fmla="*/ 2147483647 w 570"/>
              <a:gd name="T7" fmla="*/ 2147483647 h 541"/>
              <a:gd name="T8" fmla="*/ 2147483647 w 570"/>
              <a:gd name="T9" fmla="*/ 2147483647 h 541"/>
              <a:gd name="T10" fmla="*/ 2147483647 w 570"/>
              <a:gd name="T11" fmla="*/ 2147483647 h 541"/>
              <a:gd name="T12" fmla="*/ 0 60000 65536"/>
              <a:gd name="T13" fmla="*/ 0 60000 65536"/>
              <a:gd name="T14" fmla="*/ 0 60000 65536"/>
              <a:gd name="T15" fmla="*/ 0 60000 65536"/>
              <a:gd name="T16" fmla="*/ 0 60000 65536"/>
              <a:gd name="T17" fmla="*/ 0 60000 65536"/>
              <a:gd name="T18" fmla="*/ 0 w 570"/>
              <a:gd name="T19" fmla="*/ 0 h 541"/>
              <a:gd name="T20" fmla="*/ 570 w 570"/>
              <a:gd name="T21" fmla="*/ 541 h 541"/>
            </a:gdLst>
            <a:ahLst/>
            <a:cxnLst>
              <a:cxn ang="T12">
                <a:pos x="T0" y="T1"/>
              </a:cxn>
              <a:cxn ang="T13">
                <a:pos x="T2" y="T3"/>
              </a:cxn>
              <a:cxn ang="T14">
                <a:pos x="T4" y="T5"/>
              </a:cxn>
              <a:cxn ang="T15">
                <a:pos x="T6" y="T7"/>
              </a:cxn>
              <a:cxn ang="T16">
                <a:pos x="T8" y="T9"/>
              </a:cxn>
              <a:cxn ang="T17">
                <a:pos x="T10" y="T11"/>
              </a:cxn>
            </a:cxnLst>
            <a:rect l="T18" t="T19" r="T20" b="T21"/>
            <a:pathLst>
              <a:path w="570" h="541">
                <a:moveTo>
                  <a:pt x="279" y="31"/>
                </a:moveTo>
                <a:cubicBezTo>
                  <a:pt x="193" y="50"/>
                  <a:pt x="38" y="135"/>
                  <a:pt x="19" y="194"/>
                </a:cubicBezTo>
                <a:cubicBezTo>
                  <a:pt x="0" y="253"/>
                  <a:pt x="83" y="334"/>
                  <a:pt x="162" y="383"/>
                </a:cubicBezTo>
                <a:cubicBezTo>
                  <a:pt x="241" y="432"/>
                  <a:pt x="431" y="541"/>
                  <a:pt x="493" y="490"/>
                </a:cubicBezTo>
                <a:cubicBezTo>
                  <a:pt x="555" y="439"/>
                  <a:pt x="570" y="154"/>
                  <a:pt x="534" y="77"/>
                </a:cubicBezTo>
                <a:cubicBezTo>
                  <a:pt x="498" y="0"/>
                  <a:pt x="365" y="12"/>
                  <a:pt x="279" y="31"/>
                </a:cubicBezTo>
                <a:close/>
              </a:path>
            </a:pathLst>
          </a:custGeom>
          <a:solidFill>
            <a:srgbClr val="CCFFCC"/>
          </a:solidFill>
          <a:ln w="9525">
            <a:solidFill>
              <a:schemeClr val="tx1"/>
            </a:solidFill>
            <a:round/>
            <a:headEnd/>
            <a:tailEnd/>
          </a:ln>
        </p:spPr>
        <p:txBody>
          <a:bodyPr/>
          <a:lstStyle/>
          <a:p>
            <a:endParaRPr lang="en-US">
              <a:latin typeface="Calibri"/>
              <a:cs typeface="Calibri"/>
            </a:endParaRPr>
          </a:p>
        </p:txBody>
      </p:sp>
      <p:sp>
        <p:nvSpPr>
          <p:cNvPr id="68614" name="Line 6"/>
          <p:cNvSpPr>
            <a:spLocks noChangeShapeType="1"/>
          </p:cNvSpPr>
          <p:nvPr/>
        </p:nvSpPr>
        <p:spPr bwMode="auto">
          <a:xfrm>
            <a:off x="6233320" y="2678113"/>
            <a:ext cx="704056" cy="34169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68615" name="Line 9"/>
          <p:cNvSpPr>
            <a:spLocks noChangeShapeType="1"/>
          </p:cNvSpPr>
          <p:nvPr/>
        </p:nvSpPr>
        <p:spPr bwMode="auto">
          <a:xfrm flipH="1" flipV="1">
            <a:off x="7653539" y="4165515"/>
            <a:ext cx="869419" cy="7564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68619" name="Line 41"/>
          <p:cNvSpPr>
            <a:spLocks noChangeShapeType="1"/>
          </p:cNvSpPr>
          <p:nvPr/>
        </p:nvSpPr>
        <p:spPr bwMode="auto">
          <a:xfrm flipH="1">
            <a:off x="8056562" y="2678113"/>
            <a:ext cx="1468437" cy="40481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grpSp>
        <p:nvGrpSpPr>
          <p:cNvPr id="81" name="Group 79"/>
          <p:cNvGrpSpPr>
            <a:grpSpLocks/>
          </p:cNvGrpSpPr>
          <p:nvPr/>
        </p:nvGrpSpPr>
        <p:grpSpPr bwMode="auto">
          <a:xfrm>
            <a:off x="9601200" y="1398959"/>
            <a:ext cx="1425575" cy="3124200"/>
            <a:chOff x="7315200" y="1371600"/>
            <a:chExt cx="1600200" cy="3505200"/>
          </a:xfrm>
        </p:grpSpPr>
        <p:sp>
          <p:nvSpPr>
            <p:cNvPr id="82" name="Rounded Rectangle 81"/>
            <p:cNvSpPr/>
            <p:nvPr/>
          </p:nvSpPr>
          <p:spPr>
            <a:xfrm>
              <a:off x="7315200" y="1371600"/>
              <a:ext cx="1600200" cy="3505200"/>
            </a:xfrm>
            <a:prstGeom prst="roundRect">
              <a:avLst/>
            </a:prstGeom>
            <a:solidFill>
              <a:srgbClr val="FF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grpSp>
          <p:nvGrpSpPr>
            <p:cNvPr id="83" name="Group 17"/>
            <p:cNvGrpSpPr>
              <a:grpSpLocks/>
            </p:cNvGrpSpPr>
            <p:nvPr/>
          </p:nvGrpSpPr>
          <p:grpSpPr bwMode="auto">
            <a:xfrm>
              <a:off x="7632700" y="1828800"/>
              <a:ext cx="1079500" cy="906463"/>
              <a:chOff x="4272" y="1152"/>
              <a:chExt cx="1200" cy="1008"/>
            </a:xfrm>
          </p:grpSpPr>
          <p:sp>
            <p:nvSpPr>
              <p:cNvPr id="9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100" name="AutoShape 15"/>
              <p:cNvCxnSpPr>
                <a:cxnSpLocks noChangeShapeType="1"/>
                <a:stCxn id="98" idx="3"/>
                <a:endCxn id="9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01" name="AutoShape 16"/>
              <p:cNvCxnSpPr>
                <a:cxnSpLocks noChangeShapeType="1"/>
                <a:stCxn id="98" idx="5"/>
                <a:endCxn id="99"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84" name="Group 17"/>
            <p:cNvGrpSpPr>
              <a:grpSpLocks/>
            </p:cNvGrpSpPr>
            <p:nvPr/>
          </p:nvGrpSpPr>
          <p:grpSpPr bwMode="auto">
            <a:xfrm>
              <a:off x="7632700" y="2743200"/>
              <a:ext cx="1079500" cy="906463"/>
              <a:chOff x="4272" y="1152"/>
              <a:chExt cx="1200" cy="1008"/>
            </a:xfrm>
          </p:grpSpPr>
          <p:sp>
            <p:nvSpPr>
              <p:cNvPr id="9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5" name="AutoShape 15"/>
              <p:cNvCxnSpPr>
                <a:cxnSpLocks noChangeShapeType="1"/>
                <a:stCxn id="93" idx="3"/>
                <a:endCxn id="9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96" name="AutoShape 16"/>
              <p:cNvCxnSpPr>
                <a:cxnSpLocks noChangeShapeType="1"/>
                <a:stCxn id="93" idx="5"/>
                <a:endCxn id="9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85" name="Group 17"/>
            <p:cNvGrpSpPr>
              <a:grpSpLocks/>
            </p:cNvGrpSpPr>
            <p:nvPr/>
          </p:nvGrpSpPr>
          <p:grpSpPr bwMode="auto">
            <a:xfrm>
              <a:off x="7620000" y="3741738"/>
              <a:ext cx="1079500" cy="906462"/>
              <a:chOff x="4272" y="1152"/>
              <a:chExt cx="1200" cy="1008"/>
            </a:xfrm>
          </p:grpSpPr>
          <p:sp>
            <p:nvSpPr>
              <p:cNvPr id="8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8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0" name="AutoShape 15"/>
              <p:cNvCxnSpPr>
                <a:cxnSpLocks noChangeShapeType="1"/>
                <a:stCxn id="88" idx="3"/>
                <a:endCxn id="8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91" name="AutoShape 16"/>
              <p:cNvCxnSpPr>
                <a:cxnSpLocks noChangeShapeType="1"/>
                <a:stCxn id="88" idx="5"/>
                <a:endCxn id="89" idx="0"/>
              </p:cNvCxnSpPr>
              <p:nvPr/>
            </p:nvCxnSpPr>
            <p:spPr bwMode="auto">
              <a:xfrm>
                <a:off x="4984" y="1489"/>
                <a:ext cx="296"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pic>
          <p:nvPicPr>
            <p:cNvPr id="86"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447800"/>
              <a:ext cx="1303338"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2" name="Group 80"/>
          <p:cNvGrpSpPr>
            <a:grpSpLocks/>
          </p:cNvGrpSpPr>
          <p:nvPr/>
        </p:nvGrpSpPr>
        <p:grpSpPr bwMode="auto">
          <a:xfrm>
            <a:off x="7543800" y="4648200"/>
            <a:ext cx="3418332" cy="2065337"/>
            <a:chOff x="5029200" y="4648200"/>
            <a:chExt cx="3810000" cy="2209800"/>
          </a:xfrm>
        </p:grpSpPr>
        <p:sp>
          <p:nvSpPr>
            <p:cNvPr id="103" name="Rounded Rectangle 102"/>
            <p:cNvSpPr/>
            <p:nvPr/>
          </p:nvSpPr>
          <p:spPr>
            <a:xfrm>
              <a:off x="5029200" y="4648200"/>
              <a:ext cx="3810000" cy="2209800"/>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104" name="Group 31"/>
            <p:cNvGrpSpPr>
              <a:grpSpLocks/>
            </p:cNvGrpSpPr>
            <p:nvPr/>
          </p:nvGrpSpPr>
          <p:grpSpPr bwMode="auto">
            <a:xfrm>
              <a:off x="5181600" y="5265737"/>
              <a:ext cx="930275" cy="677863"/>
              <a:chOff x="3089" y="3475"/>
              <a:chExt cx="665" cy="571"/>
            </a:xfrm>
          </p:grpSpPr>
          <p:sp>
            <p:nvSpPr>
              <p:cNvPr id="14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4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4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44" name="AutoShape 28"/>
              <p:cNvCxnSpPr>
                <a:cxnSpLocks noChangeShapeType="1"/>
                <a:stCxn id="142" idx="3"/>
                <a:endCxn id="141"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5" name="AutoShape 29"/>
              <p:cNvCxnSpPr>
                <a:cxnSpLocks noChangeShapeType="1"/>
                <a:stCxn id="142" idx="5"/>
                <a:endCxn id="143"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6" name="AutoShape 30"/>
              <p:cNvCxnSpPr>
                <a:cxnSpLocks noChangeShapeType="1"/>
                <a:stCxn id="141" idx="6"/>
                <a:endCxn id="143"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5" name="Group 31"/>
            <p:cNvGrpSpPr>
              <a:grpSpLocks/>
            </p:cNvGrpSpPr>
            <p:nvPr/>
          </p:nvGrpSpPr>
          <p:grpSpPr bwMode="auto">
            <a:xfrm>
              <a:off x="6461125" y="5243512"/>
              <a:ext cx="930275" cy="677863"/>
              <a:chOff x="3089" y="3475"/>
              <a:chExt cx="665" cy="571"/>
            </a:xfrm>
          </p:grpSpPr>
          <p:sp>
            <p:nvSpPr>
              <p:cNvPr id="135"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6"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7"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8" name="AutoShape 28"/>
              <p:cNvCxnSpPr>
                <a:cxnSpLocks noChangeShapeType="1"/>
                <a:stCxn id="136" idx="3"/>
                <a:endCxn id="135"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39" name="AutoShape 29"/>
              <p:cNvCxnSpPr>
                <a:cxnSpLocks noChangeShapeType="1"/>
                <a:stCxn id="136" idx="5"/>
                <a:endCxn id="137"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0" name="AutoShape 30"/>
              <p:cNvCxnSpPr>
                <a:cxnSpLocks noChangeShapeType="1"/>
                <a:stCxn id="135" idx="6"/>
                <a:endCxn id="137"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6" name="Group 31"/>
            <p:cNvGrpSpPr>
              <a:grpSpLocks/>
            </p:cNvGrpSpPr>
            <p:nvPr/>
          </p:nvGrpSpPr>
          <p:grpSpPr bwMode="auto">
            <a:xfrm>
              <a:off x="7680325" y="5243512"/>
              <a:ext cx="930275" cy="677863"/>
              <a:chOff x="3089" y="3475"/>
              <a:chExt cx="665" cy="571"/>
            </a:xfrm>
          </p:grpSpPr>
          <p:sp>
            <p:nvSpPr>
              <p:cNvPr id="129"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0"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1"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2" name="AutoShape 28"/>
              <p:cNvCxnSpPr>
                <a:cxnSpLocks noChangeShapeType="1"/>
                <a:stCxn id="130" idx="3"/>
                <a:endCxn id="129"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33" name="AutoShape 29"/>
              <p:cNvCxnSpPr>
                <a:cxnSpLocks noChangeShapeType="1"/>
                <a:stCxn id="130" idx="5"/>
                <a:endCxn id="131"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34" name="AutoShape 30"/>
              <p:cNvCxnSpPr>
                <a:cxnSpLocks noChangeShapeType="1"/>
                <a:stCxn id="129" idx="6"/>
                <a:endCxn id="131"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107" name="Group 31"/>
            <p:cNvGrpSpPr>
              <a:grpSpLocks/>
            </p:cNvGrpSpPr>
            <p:nvPr/>
          </p:nvGrpSpPr>
          <p:grpSpPr bwMode="auto">
            <a:xfrm>
              <a:off x="5181600" y="6118225"/>
              <a:ext cx="930275" cy="677863"/>
              <a:chOff x="3089" y="3475"/>
              <a:chExt cx="665" cy="571"/>
            </a:xfrm>
          </p:grpSpPr>
          <p:sp>
            <p:nvSpPr>
              <p:cNvPr id="123"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24"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25"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6" name="AutoShape 28"/>
              <p:cNvCxnSpPr>
                <a:cxnSpLocks noChangeShapeType="1"/>
                <a:stCxn id="124" idx="3"/>
                <a:endCxn id="123"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27" name="AutoShape 29"/>
              <p:cNvCxnSpPr>
                <a:cxnSpLocks noChangeShapeType="1"/>
                <a:stCxn id="124" idx="5"/>
                <a:endCxn id="125"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28" name="AutoShape 30"/>
              <p:cNvCxnSpPr>
                <a:cxnSpLocks noChangeShapeType="1"/>
                <a:stCxn id="123" idx="6"/>
                <a:endCxn id="125"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108" name="Group 31"/>
            <p:cNvGrpSpPr>
              <a:grpSpLocks/>
            </p:cNvGrpSpPr>
            <p:nvPr/>
          </p:nvGrpSpPr>
          <p:grpSpPr bwMode="auto">
            <a:xfrm>
              <a:off x="6461125" y="6096000"/>
              <a:ext cx="930275" cy="677863"/>
              <a:chOff x="3089" y="3475"/>
              <a:chExt cx="665" cy="571"/>
            </a:xfrm>
          </p:grpSpPr>
          <p:sp>
            <p:nvSpPr>
              <p:cNvPr id="117"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8"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9"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0" name="AutoShape 28"/>
              <p:cNvCxnSpPr>
                <a:cxnSpLocks noChangeShapeType="1"/>
                <a:stCxn id="118" idx="3"/>
                <a:endCxn id="117"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21" name="AutoShape 29"/>
              <p:cNvCxnSpPr>
                <a:cxnSpLocks noChangeShapeType="1"/>
                <a:stCxn id="118" idx="5"/>
                <a:endCxn id="119"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22" name="AutoShape 30"/>
              <p:cNvCxnSpPr>
                <a:cxnSpLocks noChangeShapeType="1"/>
                <a:stCxn id="117" idx="6"/>
                <a:endCxn id="119"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9" name="Group 31"/>
            <p:cNvGrpSpPr>
              <a:grpSpLocks/>
            </p:cNvGrpSpPr>
            <p:nvPr/>
          </p:nvGrpSpPr>
          <p:grpSpPr bwMode="auto">
            <a:xfrm>
              <a:off x="7680325" y="6096000"/>
              <a:ext cx="930275" cy="677863"/>
              <a:chOff x="3089" y="3475"/>
              <a:chExt cx="665" cy="571"/>
            </a:xfrm>
          </p:grpSpPr>
          <p:sp>
            <p:nvSpPr>
              <p:cNvPr id="11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14" name="AutoShape 28"/>
              <p:cNvCxnSpPr>
                <a:cxnSpLocks noChangeShapeType="1"/>
                <a:stCxn id="112" idx="3"/>
                <a:endCxn id="111"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15" name="AutoShape 29"/>
              <p:cNvCxnSpPr>
                <a:cxnSpLocks noChangeShapeType="1"/>
                <a:stCxn id="112" idx="5"/>
                <a:endCxn id="113"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16" name="AutoShape 30"/>
              <p:cNvCxnSpPr>
                <a:cxnSpLocks noChangeShapeType="1"/>
                <a:stCxn id="111" idx="6"/>
                <a:endCxn id="113"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pic>
          <p:nvPicPr>
            <p:cNvPr id="11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4400"/>
              <a:ext cx="2555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1361278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sz="3600" dirty="0">
                <a:latin typeface="Calibri"/>
                <a:ea typeface="ＭＳ Ｐゴシック" pitchFamily="34" charset="-128"/>
                <a:cs typeface="Calibri"/>
              </a:rPr>
              <a:t>Bayes Nets Representation Summary</a:t>
            </a:r>
          </a:p>
        </p:txBody>
      </p:sp>
      <p:sp>
        <p:nvSpPr>
          <p:cNvPr id="69634" name="Rectangle 3"/>
          <p:cNvSpPr>
            <a:spLocks noGrp="1" noChangeArrowheads="1"/>
          </p:cNvSpPr>
          <p:nvPr>
            <p:ph idx="1"/>
          </p:nvPr>
        </p:nvSpPr>
        <p:spPr>
          <a:xfrm>
            <a:off x="1828800" y="1397001"/>
            <a:ext cx="8686800" cy="4729164"/>
          </a:xfrm>
        </p:spPr>
        <p:txBody>
          <a:bodyPr/>
          <a:lstStyle/>
          <a:p>
            <a:pPr eaLnBrk="1" hangingPunct="1">
              <a:lnSpc>
                <a:spcPct val="90000"/>
              </a:lnSpc>
            </a:pPr>
            <a:r>
              <a:rPr lang="en-US" sz="2800" dirty="0">
                <a:latin typeface="Calibri"/>
                <a:ea typeface="ＭＳ Ｐゴシック" pitchFamily="34" charset="-128"/>
                <a:cs typeface="Calibri"/>
              </a:rPr>
              <a:t>Bayes nets compactly encode joint distributions</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Guaranteed independencies of distributions can be deduced from BN graph structure</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D-separation gives precise conditional independence guarantees from graph alone</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A Bayes</a:t>
            </a:r>
            <a:r>
              <a:rPr lang="en-US" altLang="ja-JP" sz="2800" dirty="0">
                <a:latin typeface="Calibri"/>
                <a:ea typeface="ＭＳ Ｐゴシック" pitchFamily="34" charset="-128"/>
                <a:cs typeface="Calibri"/>
              </a:rPr>
              <a:t>’ Net’s joint distribution may have further (conditional) independence that is not detectable until you inspect its specific distribution</a:t>
            </a:r>
          </a:p>
          <a:p>
            <a:pPr eaLnBrk="1" hangingPunct="1">
              <a:lnSpc>
                <a:spcPct val="90000"/>
              </a:lnSpc>
            </a:pPr>
            <a:endParaRPr lang="en-US" sz="2800" dirty="0">
              <a:latin typeface="Calibri"/>
              <a:ea typeface="ＭＳ Ｐゴシック" pitchFamily="34" charset="-128"/>
              <a:cs typeface="Calibri"/>
            </a:endParaRPr>
          </a:p>
        </p:txBody>
      </p:sp>
    </p:spTree>
    <p:extLst>
      <p:ext uri="{BB962C8B-B14F-4D97-AF65-F5344CB8AC3E}">
        <p14:creationId xmlns:p14="http://schemas.microsoft.com/office/powerpoint/2010/main" val="24994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r>
              <a:rPr lang="en-US" dirty="0">
                <a:latin typeface="Calibri"/>
                <a:cs typeface="Calibri"/>
              </a:rPr>
              <a:t>Review: 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Detect)</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detects it doesn't depend on whether I have a toothache:</a:t>
            </a:r>
          </a:p>
          <a:p>
            <a:pPr lvl="1" eaLnBrk="1" hangingPunct="1">
              <a:lnSpc>
                <a:spcPct val="80000"/>
              </a:lnSpc>
            </a:pPr>
            <a:r>
              <a:rPr lang="en-US" sz="1800" dirty="0">
                <a:latin typeface="Calibri"/>
                <a:cs typeface="Calibri"/>
              </a:rPr>
              <a:t>P(+detect | +toothache, +cavity) = P(+detect |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P(+detect | +toothache, </a:t>
            </a:r>
            <a:r>
              <a:rPr lang="en-US" sz="1800" dirty="0">
                <a:latin typeface="Calibri"/>
                <a:cs typeface="Calibri"/>
                <a:sym typeface="Symbol" charset="0"/>
              </a:rPr>
              <a:t>-</a:t>
            </a:r>
            <a:r>
              <a:rPr lang="en-US" sz="1800" dirty="0">
                <a:latin typeface="Calibri"/>
                <a:cs typeface="Calibri"/>
              </a:rPr>
              <a:t>cavity) = P(+detect| </a:t>
            </a:r>
            <a:r>
              <a:rPr lang="en-US" sz="1800" dirty="0">
                <a:latin typeface="Calibri"/>
                <a:cs typeface="Calibri"/>
                <a:sym typeface="Symbol" charset="0"/>
              </a:rPr>
              <a:t>-</a:t>
            </a:r>
            <a:r>
              <a:rPr lang="en-US" sz="1800" dirty="0">
                <a:latin typeface="Calibri"/>
                <a:cs typeface="Calibri"/>
              </a:rPr>
              <a:t>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Detect 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a:latin typeface="Calibri"/>
                <a:cs typeface="Calibri"/>
              </a:rPr>
              <a:t>P(Detect | Toothache, Cavity) = P(Detect |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Equivalent statements:</a:t>
            </a:r>
          </a:p>
          <a:p>
            <a:pPr lvl="1">
              <a:lnSpc>
                <a:spcPct val="80000"/>
              </a:lnSpc>
            </a:pPr>
            <a:r>
              <a:rPr lang="en-US" sz="1800" dirty="0">
                <a:latin typeface="Calibri"/>
                <a:cs typeface="Calibri"/>
              </a:rPr>
              <a:t>P(Toothache | Detect , Cavity) = P(Toothache | Cavity)</a:t>
            </a:r>
          </a:p>
          <a:p>
            <a:pPr lvl="1">
              <a:lnSpc>
                <a:spcPct val="80000"/>
              </a:lnSpc>
            </a:pPr>
            <a:r>
              <a:rPr lang="en-US" sz="1800" dirty="0">
                <a:latin typeface="Calibri"/>
                <a:cs typeface="Calibri"/>
              </a:rPr>
              <a:t>P(Toothache, Detect | Cavity) = P(Toothache | Cavity) P(Detect | Cavity)</a:t>
            </a:r>
          </a:p>
          <a:p>
            <a:pPr lvl="1">
              <a:lnSpc>
                <a:spcPct val="80000"/>
              </a:lnSpc>
            </a:pPr>
            <a:r>
              <a:rPr lang="en-US" sz="1800" dirty="0">
                <a:latin typeface="Calibri"/>
                <a:cs typeface="Calibri"/>
              </a:rPr>
              <a:t>One can be derived from the other using the chain rule</a:t>
            </a:r>
          </a:p>
        </p:txBody>
      </p:sp>
    </p:spTree>
    <p:extLst>
      <p:ext uri="{BB962C8B-B14F-4D97-AF65-F5344CB8AC3E}">
        <p14:creationId xmlns:p14="http://schemas.microsoft.com/office/powerpoint/2010/main" val="2461922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latin typeface="Calibri"/>
                <a:cs typeface="Calibri"/>
              </a:rPr>
              <a:t>Review: 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and it doesn’t help us make inferences about other variables.</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environments.</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or, equivalently, if and only if</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288810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Fire</a:t>
            </a:r>
          </a:p>
          <a:p>
            <a:pPr lvl="1" eaLnBrk="1" hangingPunct="1">
              <a:lnSpc>
                <a:spcPct val="80000"/>
              </a:lnSpc>
            </a:pPr>
            <a:r>
              <a:rPr lang="en-US" sz="2000" dirty="0">
                <a:latin typeface="Calibri"/>
                <a:cs typeface="Calibri"/>
              </a:rPr>
              <a:t>Smoke</a:t>
            </a:r>
          </a:p>
          <a:p>
            <a:pPr lvl="1" eaLnBrk="1" hangingPunct="1">
              <a:lnSpc>
                <a:spcPct val="80000"/>
              </a:lnSpc>
            </a:pPr>
            <a:r>
              <a:rPr lang="en-US" sz="2000" dirty="0">
                <a:latin typeface="Calibri"/>
                <a:cs typeface="Calibri"/>
              </a:rPr>
              <a:t>Alarm</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701" y="1371600"/>
            <a:ext cx="3352797" cy="2202731"/>
          </a:xfrm>
          <a:prstGeom prst="rect">
            <a:avLst/>
          </a:prstGeom>
        </p:spPr>
      </p:pic>
    </p:spTree>
    <p:extLst>
      <p:ext uri="{BB962C8B-B14F-4D97-AF65-F5344CB8AC3E}">
        <p14:creationId xmlns:p14="http://schemas.microsoft.com/office/powerpoint/2010/main" val="41870963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2"/>
  <p:tag name="PICTUREFILESIZE" val="4047"/>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976"/>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2^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153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 \mbox{Traffic})&#10;\]&#10;\end{document}&#10;"/>
  <p:tag name="FILENAME" val="txp_fig"/>
  <p:tag name="FORMAT" val="pngmono"/>
  <p:tag name="RES" val="1200"/>
  <p:tag name="BLEND" val="0"/>
  <p:tag name="TRANSPARENT" val="0"/>
  <p:tag name="TBUG" val="0"/>
  <p:tag name="ALLOWFS" val="0"/>
  <p:tag name="ORIGWIDTH" val="485"/>
  <p:tag name="PICTUREFILESIZE" val="21285"/>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58"/>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10;\]&#10;\end{document}&#10;"/>
  <p:tag name="FILENAME" val="txp_fig"/>
  <p:tag name="FORMAT" val="pngmono"/>
  <p:tag name="RES" val="1200"/>
  <p:tag name="BLEND" val="0"/>
  <p:tag name="TRANSPARENT" val="0"/>
  <p:tag name="TBUG" val="0"/>
  <p:tag name="ALLOWFS" val="0"/>
  <p:tag name="ORIGWIDTH" val="409"/>
  <p:tag name="PICTUREFILESIZE" val="19698"/>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 P(X_1) P(X_2 | X_1) P(X_3|X_1,X_2) \ldots$&#10;\end{document}&#10;"/>
  <p:tag name="FILENAME" val="txp_fig"/>
  <p:tag name="FORMAT" val="pngmono"/>
  <p:tag name="RES" val="1200"/>
  <p:tag name="BLEND" val="0"/>
  <p:tag name="TRANSPARENT" val="0"/>
  <p:tag name="TBUG" val="0"/>
  <p:tag name="ALLOWFS" val="0"/>
  <p:tag name="ORIGWIDTH" val="521"/>
  <p:tag name="PICTUREFILESIZE" val="25893"/>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A_1 \ldots A_n)&#10;\]&#10;\end{document}&#10;"/>
  <p:tag name="FILENAME" val="txp_fig"/>
  <p:tag name="FORMAT" val="pngmono"/>
  <p:tag name="RES" val="1200"/>
  <p:tag name="BLEND" val="0"/>
  <p:tag name="TRANSPARENT" val="0"/>
  <p:tag name="TBUG" val="0"/>
  <p:tag name="ALLOWFS" val="0"/>
  <p:tag name="ORIGWIDTH" val="143"/>
  <p:tag name="PICTUREFILESIZE" val="7032"/>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a_1 \ldots a_n)&#10;\]&#10;\end{document}&#10;"/>
  <p:tag name="FILENAME" val="txp_fig"/>
  <p:tag name="FORMAT" val="pngmono"/>
  <p:tag name="RES" val="1200"/>
  <p:tag name="BLEND" val="0"/>
  <p:tag name="TRANSPARENT" val="0"/>
  <p:tag name="TBUG" val="0"/>
  <p:tag name="ALLOWFS" val="0"/>
  <p:tag name="ORIGWIDTH" val="134"/>
  <p:tag name="PICTUREFILESIZE" val="6738"/>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x_1 \ldots x_{i-1})&#10;\]&#10;\end{document}&#10;"/>
  <p:tag name="FILENAME" val="txp_fig"/>
  <p:tag name="FORMAT" val="pngmono"/>
  <p:tag name="RES" val="1200"/>
  <p:tag name="BLEND" val="0"/>
  <p:tag name="TRANSPARENT" val="0"/>
  <p:tag name="TBUG" val="0"/>
  <p:tag name="ALLOWFS" val="0"/>
  <p:tag name="ORIGWIDTH" val="372"/>
  <p:tag name="PICTUREFILESIZE" val="19371"/>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 y) = P(x)&#10;\]&#10;\end{document}&#10;"/>
  <p:tag name="FILENAME" val="txp_fig"/>
  <p:tag name="FORMAT" val="pngmono"/>
  <p:tag name="RES" val="1200"/>
  <p:tag name="BLEND" val="0"/>
  <p:tag name="TRANSPARENT" val="0"/>
  <p:tag name="TBUG" val="0"/>
  <p:tag name="ALLOWFS" val="0"/>
  <p:tag name="ORIGWIDTH" val="204"/>
  <p:tag name="PICTUREFILESIZE" val="1022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10;\]&#10;\end{document}&#10;"/>
  <p:tag name="FILENAME" val="txp_fig"/>
  <p:tag name="FORMAT" val="pngmono"/>
  <p:tag name="RES" val="1200"/>
  <p:tag name="BLEND" val="0"/>
  <p:tag name="TRANSPARENT" val="0"/>
  <p:tag name="TBUG" val="0"/>
  <p:tag name="ALLOWFS" val="0"/>
  <p:tag name="ORIGWIDTH" val="61"/>
  <p:tag name="PICTUREFILESIZE" val="3682"/>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n)&#10;\]&#10;\end{document}&#10;"/>
  <p:tag name="FILENAME" val="txp_fig"/>
  <p:tag name="FORMAT" val="pngmono"/>
  <p:tag name="RES" val="1200"/>
  <p:tag name="BLEND" val="0"/>
  <p:tag name="TRANSPARENT" val="0"/>
  <p:tag name="TBUG" val="0"/>
  <p:tag name="ALLOWFS" val="0"/>
  <p:tag name="ORIGWIDTH" val="62"/>
  <p:tag name="PICTUREFILESIZE" val="4045"/>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2)&#10;\]&#10;\end{document}&#10;"/>
  <p:tag name="FILENAME" val="txp_fig"/>
  <p:tag name="FORMAT" val="pngmono"/>
  <p:tag name="RES" val="1200"/>
  <p:tag name="BLEND" val="0"/>
  <p:tag name="TRANSPARENT" val="0"/>
  <p:tag name="TBUG" val="0"/>
  <p:tag name="ALLOWFS" val="0"/>
  <p:tag name="ORIGWIDTH" val="61"/>
  <p:tag name="PICTUREFILESIZE" val="4048"/>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h, h, t, h) =&#10;\]&#10;\end{document}&#10;"/>
  <p:tag name="FILENAME" val="txp_fig"/>
  <p:tag name="FORMAT" val="pngmono"/>
  <p:tag name="RES" val="1200"/>
  <p:tag name="BLEND" val="0"/>
  <p:tag name="TRANSPARENT" val="0"/>
  <p:tag name="TBUG" val="0"/>
  <p:tag name="ALLOWFS" val="0"/>
  <p:tag name="ORIGWIDTH" val="132"/>
  <p:tag name="PICTUREFILESIZE" val="643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2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 - t) =&#10;\]&#10;\end{document}&#10;"/>
  <p:tag name="FILENAME" val="txp_fig"/>
  <p:tag name="FORMAT" val="pngmono"/>
  <p:tag name="RES" val="1200"/>
  <p:tag name="BLEND" val="0"/>
  <p:tag name="TRANSPARENT" val="0"/>
  <p:tag name="TBUG" val="0"/>
  <p:tag name="ALLOWFS" val="0"/>
  <p:tag name="ORIGWIDTH" val="121"/>
  <p:tag name="PICTUREFILESIZE" val="4537"/>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10;\]&#10;\end{document}&#10;"/>
  <p:tag name="FILENAME" val="txp_fig"/>
  <p:tag name="FORMAT" val="pngmono"/>
  <p:tag name="RES" val="1200"/>
  <p:tag name="BLEND" val="0"/>
  <p:tag name="TRANSPARENT" val="0"/>
  <p:tag name="TBUG" val="0"/>
  <p:tag name="ALLOWFS" val="0"/>
  <p:tag name="ORIGWIDTH" val="71"/>
  <p:tag name="PICTUREFILESIZE" val="4077"/>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36"/>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89"/>
</p:tagLst>
</file>

<file path=ppt/tags/tag7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7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6"/>
  <p:tag name="PICTUREFILESIZE" val="1842"/>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3095"/>
</p:tagLst>
</file>

<file path=ppt/tags/tag7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2"/>
  <p:tag name="PICTUREFILESIZE" val="4676"/>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2(T,W)&#10;\]&#10;\end{document}&#10;"/>
  <p:tag name="FILENAME" val="txp_fig"/>
  <p:tag name="FORMAT" val="pngmono"/>
  <p:tag name="RES" val="1200"/>
  <p:tag name="BLEND" val="0"/>
  <p:tag name="TRANSPARENT" val="0"/>
  <p:tag name="TBUG" val="0"/>
  <p:tag name="ALLOWFS" val="0"/>
  <p:tag name="ORIGWIDTH" val="87"/>
  <p:tag name="PICTUREFILESIZE" val="5269"/>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55831</TotalTime>
  <Words>4847</Words>
  <Application>Microsoft Macintosh PowerPoint</Application>
  <PresentationFormat>Widescreen</PresentationFormat>
  <Paragraphs>984</Paragraphs>
  <Slides>54</Slides>
  <Notes>40</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Times</vt:lpstr>
      <vt:lpstr>Times New Roman</vt:lpstr>
      <vt:lpstr>Wingdings</vt:lpstr>
      <vt:lpstr>dan-berkeley-nlp-v1</vt:lpstr>
      <vt:lpstr>PowerPoint Presentation</vt:lpstr>
      <vt:lpstr>Probabilistic Models</vt:lpstr>
      <vt:lpstr>Review: Independence</vt:lpstr>
      <vt:lpstr>Review: Independence?</vt:lpstr>
      <vt:lpstr>Review: Independence</vt:lpstr>
      <vt:lpstr>Review: Conditional Independence</vt:lpstr>
      <vt:lpstr>Review: Conditional Independence</vt:lpstr>
      <vt:lpstr>Conditional Independence</vt:lpstr>
      <vt:lpstr>Conditional Independence</vt:lpstr>
      <vt:lpstr>Conditional Independence and the Chain Rule</vt:lpstr>
      <vt:lpstr>Bayes’ Nets: Big Picture</vt:lpstr>
      <vt:lpstr>Example Bayes’ Net: Insurance</vt:lpstr>
      <vt:lpstr>Example Bayes’ Net: Car</vt:lpstr>
      <vt:lpstr>Graphical Model Notation</vt:lpstr>
      <vt:lpstr>Example: Coin Flips</vt:lpstr>
      <vt:lpstr>Example: Traffic</vt:lpstr>
      <vt:lpstr>Example: Traffic II</vt:lpstr>
      <vt:lpstr>Example: Traffic II</vt:lpstr>
      <vt:lpstr>Example: Alarm Network</vt:lpstr>
      <vt:lpstr>Example: Alarm Network</vt:lpstr>
      <vt:lpstr>Bayes’ Net Semantics</vt:lpstr>
      <vt:lpstr>Probabilities in BNs</vt:lpstr>
      <vt:lpstr>Probabilities in BNs</vt:lpstr>
      <vt:lpstr>Example: Coin Flips</vt:lpstr>
      <vt:lpstr>Example: Traffic</vt:lpstr>
      <vt:lpstr>Example: Alarm Network</vt:lpstr>
      <vt:lpstr>Example: Traffic</vt:lpstr>
      <vt:lpstr>Example: Reverse Traffic</vt:lpstr>
      <vt:lpstr>Causality?</vt:lpstr>
      <vt:lpstr>Bayes’ Nets</vt:lpstr>
      <vt:lpstr>Size of a Bayes’ Net</vt:lpstr>
      <vt:lpstr>Conditional Independence</vt:lpstr>
      <vt:lpstr>Bayes Nets: Assumptions</vt:lpstr>
      <vt:lpstr>Example</vt:lpstr>
      <vt:lpstr>Independence in a BN</vt:lpstr>
      <vt:lpstr>D-separation: Outline</vt:lpstr>
      <vt:lpstr>D-separation: Outline</vt:lpstr>
      <vt:lpstr>Causal Chains</vt:lpstr>
      <vt:lpstr>Causal Chains</vt:lpstr>
      <vt:lpstr>Common Cause</vt:lpstr>
      <vt:lpstr>Common Cause</vt:lpstr>
      <vt:lpstr>Common Effect</vt:lpstr>
      <vt:lpstr>The General Case</vt:lpstr>
      <vt:lpstr>The General Case</vt:lpstr>
      <vt:lpstr>Reachability</vt:lpstr>
      <vt:lpstr>Active / Inactive Paths</vt:lpstr>
      <vt:lpstr>D-Separation</vt:lpstr>
      <vt:lpstr>Example</vt:lpstr>
      <vt:lpstr>Example</vt:lpstr>
      <vt:lpstr>Example</vt:lpstr>
      <vt:lpstr>Structure Implications</vt:lpstr>
      <vt:lpstr>Computing All Independences</vt:lpstr>
      <vt:lpstr>Topology Limits Distributions</vt:lpstr>
      <vt:lpstr>Bayes Nets Representation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3376</cp:revision>
  <cp:lastPrinted>2019-10-24T13:18:23Z</cp:lastPrinted>
  <dcterms:created xsi:type="dcterms:W3CDTF">2004-08-27T04:16:05Z</dcterms:created>
  <dcterms:modified xsi:type="dcterms:W3CDTF">2021-11-09T16:58:58Z</dcterms:modified>
</cp:coreProperties>
</file>